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Montserrat SemiBold"/>
      <p:regular r:id="rId45"/>
      <p:bold r:id="rId46"/>
      <p:italic r:id="rId47"/>
      <p:boldItalic r:id="rId48"/>
    </p:embeddedFont>
    <p:embeddedFont>
      <p:font typeface="Montserrat"/>
      <p:regular r:id="rId49"/>
      <p:bold r:id="rId50"/>
      <p:italic r:id="rId51"/>
      <p:boldItalic r:id="rId52"/>
    </p:embeddedFont>
    <p:embeddedFont>
      <p:font typeface="Poppins"/>
      <p:regular r:id="rId53"/>
      <p:bold r:id="rId54"/>
      <p:italic r:id="rId55"/>
      <p:boldItalic r:id="rId56"/>
    </p:embeddedFont>
    <p:embeddedFont>
      <p:font typeface="Montserrat Light"/>
      <p:regular r:id="rId57"/>
      <p:bold r:id="rId58"/>
      <p:italic r:id="rId59"/>
      <p:boldItalic r:id="rId60"/>
    </p:embeddedFont>
    <p:embeddedFont>
      <p:font typeface="Poppins Medium"/>
      <p:regular r:id="rId61"/>
      <p:bold r:id="rId62"/>
      <p:italic r:id="rId63"/>
      <p:boldItalic r:id="rId64"/>
    </p:embeddedFont>
    <p:embeddedFont>
      <p:font typeface="Spectral"/>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8">
          <p15:clr>
            <a:srgbClr val="747775"/>
          </p15:clr>
        </p15:guide>
      </p15:sldGuideLst>
    </p:ext>
    <p:ext uri="GoogleSlidesCustomDataVersion2">
      <go:slidesCustomData xmlns:go="http://customooxmlschemas.google.com/" r:id="rId69" roundtripDataSignature="AMtx7mh4ZnZfPZFdZZ1SxAIbtG5vX8gf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50535A-27B7-40E2-AE5A-9BC8364A9091}">
  <a:tblStyle styleId="{5750535A-27B7-40E2-AE5A-9BC8364A909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MontserratSemiBold-bold.fntdata"/><Relationship Id="rId45" Type="http://schemas.openxmlformats.org/officeDocument/2006/relationships/font" Target="fonts/Montserrat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SemiBold-boldItalic.fntdata"/><Relationship Id="rId47" Type="http://schemas.openxmlformats.org/officeDocument/2006/relationships/font" Target="fonts/MontserratSemiBold-italic.fntdata"/><Relationship Id="rId49"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oppinsMedium-bold.fntdata"/><Relationship Id="rId61" Type="http://schemas.openxmlformats.org/officeDocument/2006/relationships/font" Target="fonts/PoppinsMedium-regular.fntdata"/><Relationship Id="rId20" Type="http://schemas.openxmlformats.org/officeDocument/2006/relationships/slide" Target="slides/slide13.xml"/><Relationship Id="rId64" Type="http://schemas.openxmlformats.org/officeDocument/2006/relationships/font" Target="fonts/PoppinsMedium-boldItalic.fntdata"/><Relationship Id="rId63" Type="http://schemas.openxmlformats.org/officeDocument/2006/relationships/font" Target="fonts/PoppinsMedium-italic.fntdata"/><Relationship Id="rId22" Type="http://schemas.openxmlformats.org/officeDocument/2006/relationships/slide" Target="slides/slide15.xml"/><Relationship Id="rId66" Type="http://schemas.openxmlformats.org/officeDocument/2006/relationships/font" Target="fonts/Spectral-bold.fntdata"/><Relationship Id="rId21" Type="http://schemas.openxmlformats.org/officeDocument/2006/relationships/slide" Target="slides/slide14.xml"/><Relationship Id="rId65" Type="http://schemas.openxmlformats.org/officeDocument/2006/relationships/font" Target="fonts/Spectral-regular.fntdata"/><Relationship Id="rId24" Type="http://schemas.openxmlformats.org/officeDocument/2006/relationships/slide" Target="slides/slide17.xml"/><Relationship Id="rId68" Type="http://schemas.openxmlformats.org/officeDocument/2006/relationships/font" Target="fonts/Spectral-boldItalic.fntdata"/><Relationship Id="rId23" Type="http://schemas.openxmlformats.org/officeDocument/2006/relationships/slide" Target="slides/slide16.xml"/><Relationship Id="rId67" Type="http://schemas.openxmlformats.org/officeDocument/2006/relationships/font" Target="fonts/Spectral-italic.fntdata"/><Relationship Id="rId60" Type="http://schemas.openxmlformats.org/officeDocument/2006/relationships/font" Target="fonts/MontserratLight-boldItalic.fntdata"/><Relationship Id="rId26" Type="http://schemas.openxmlformats.org/officeDocument/2006/relationships/slide" Target="slides/slide19.xml"/><Relationship Id="rId25" Type="http://schemas.openxmlformats.org/officeDocument/2006/relationships/slide" Target="slides/slide18.xml"/><Relationship Id="rId69" Type="http://customschemas.google.com/relationships/presentationmetadata" Target="meta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Poppins-regular.fntdata"/><Relationship Id="rId52" Type="http://schemas.openxmlformats.org/officeDocument/2006/relationships/font" Target="fonts/Montserrat-boldItalic.fntdata"/><Relationship Id="rId11" Type="http://schemas.openxmlformats.org/officeDocument/2006/relationships/slide" Target="slides/slide4.xml"/><Relationship Id="rId55" Type="http://schemas.openxmlformats.org/officeDocument/2006/relationships/font" Target="fonts/Poppins-italic.fntdata"/><Relationship Id="rId10" Type="http://schemas.openxmlformats.org/officeDocument/2006/relationships/slide" Target="slides/slide3.xml"/><Relationship Id="rId54" Type="http://schemas.openxmlformats.org/officeDocument/2006/relationships/font" Target="fonts/Poppins-bold.fntdata"/><Relationship Id="rId13" Type="http://schemas.openxmlformats.org/officeDocument/2006/relationships/slide" Target="slides/slide6.xml"/><Relationship Id="rId57" Type="http://schemas.openxmlformats.org/officeDocument/2006/relationships/font" Target="fonts/MontserratLight-regular.fntdata"/><Relationship Id="rId12" Type="http://schemas.openxmlformats.org/officeDocument/2006/relationships/slide" Target="slides/slide5.xml"/><Relationship Id="rId56" Type="http://schemas.openxmlformats.org/officeDocument/2006/relationships/font" Target="fonts/Poppins-boldItalic.fntdata"/><Relationship Id="rId15" Type="http://schemas.openxmlformats.org/officeDocument/2006/relationships/slide" Target="slides/slide8.xml"/><Relationship Id="rId59" Type="http://schemas.openxmlformats.org/officeDocument/2006/relationships/font" Target="fonts/MontserratLight-italic.fntdata"/><Relationship Id="rId14" Type="http://schemas.openxmlformats.org/officeDocument/2006/relationships/slide" Target="slides/slide7.xml"/><Relationship Id="rId58" Type="http://schemas.openxmlformats.org/officeDocument/2006/relationships/font" Target="fonts/MontserratLight-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390b49d23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c390b49d23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390b49d23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c390b49d23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390b49d23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c390b49d23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390b49d23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c390b49d23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390b49d23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2c390b49d23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Can anyone gue the </a:t>
            </a:r>
            <a:endParaRPr/>
          </a:p>
          <a:p>
            <a:pPr indent="0" lvl="0" marL="0" rtl="0" algn="l">
              <a:lnSpc>
                <a:spcPct val="100000"/>
              </a:lnSpc>
              <a:spcBef>
                <a:spcPts val="0"/>
              </a:spcBef>
              <a:spcAft>
                <a:spcPts val="0"/>
              </a:spcAft>
              <a:buSzPts val="1100"/>
              <a:buNone/>
            </a:pPr>
            <a:r>
              <a:rPr lang="en-GB"/>
              <a:t>Can anyone guess the expression represented in the graph</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390b49d23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c390b49d23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c390b49d23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2c390b49d23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c390b49d23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c390b49d23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390b49d23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c390b49d23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c390b49d23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c390b49d23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392f46285_1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c392f46285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c390b49d23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2c390b49d23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c390b49d23_0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c390b49d23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c390b49d23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2c390b49d23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390b49d23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c390b49d23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c390b49d23_0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c390b49d23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c390b49d23_0_4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c390b49d23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c390b49d23_0_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c390b49d23_0_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c390b49d23_0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2c390b49d23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c390b49d23_0_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2c390b49d23_0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c390b49d23_0_5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2c390b49d23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392f46285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c392f46285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c390b49d23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2c390b49d23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c390b49d23_0_5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2c390b49d23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c390b49d23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2c390b49d23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c390b49d23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2c390b49d23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c390b49d2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2c390b49d2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c390b49d23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2c390b49d23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c392f462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2c392f46285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392f46285_1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2c392f46285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392f46285_1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2c392f46285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390b49d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c390b49d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390b49d2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2c390b49d2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390b49d23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c390b49d23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Worked Example in class!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390b49d23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c390b49d2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6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 name="Google Shape;4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6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 name="Google Shape;47;p6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6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 name="Google Shape;4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6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6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g2c392f46285_1_1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0" name="Google Shape;60;g2c392f46285_1_1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g2c392f46285_1_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g2c392f46285_1_1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g2c392f46285_1_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g2c392f46285_1_1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g2c392f46285_1_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g2c392f46285_1_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g2c392f46285_1_1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g2c392f46285_1_1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g2c392f46285_1_1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g2c392f46285_1_1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g2c392f46285_1_1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g2c392f46285_1_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g2c392f46285_1_14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g2c392f46285_1_14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g2c392f46285_1_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g2c392f46285_1_14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g2c392f46285_1_1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g2c392f46285_1_14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2c392f46285_1_14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g2c392f46285_1_14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g2c392f46285_1_14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9" name="Google Shape;89;g2c392f46285_1_1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g2c392f46285_1_15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2" name="Google Shape;92;g2c392f46285_1_1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g2c392f46285_1_15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g2c392f46285_1_15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6" name="Google Shape;96;g2c392f46285_1_1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g2c392f46285_1_1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99" name="Shape 99"/>
        <p:cNvGrpSpPr/>
        <p:nvPr/>
      </p:nvGrpSpPr>
      <p:grpSpPr>
        <a:xfrm>
          <a:off x="0" y="0"/>
          <a:ext cx="0" cy="0"/>
          <a:chOff x="0" y="0"/>
          <a:chExt cx="0" cy="0"/>
        </a:xfrm>
      </p:grpSpPr>
      <p:sp>
        <p:nvSpPr>
          <p:cNvPr id="100" name="Google Shape;100;g2c392f46285_1_164"/>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b="0" i="0" sz="500">
                <a:solidFill>
                  <a:srgbClr val="7F7F7F"/>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g2c392f46285_1_16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2" name="Google Shape;102;g2c392f46285_1_164"/>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1pPr>
            <a:lvl2pPr indent="0" lvl="1"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2pPr>
            <a:lvl3pPr indent="0" lvl="2"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3pPr>
            <a:lvl4pPr indent="0" lvl="3"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4pPr>
            <a:lvl5pPr indent="0" lvl="4"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5pPr>
            <a:lvl6pPr indent="0" lvl="5"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6pPr>
            <a:lvl7pPr indent="0" lvl="6"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7pPr>
            <a:lvl8pPr indent="0" lvl="7"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8pPr>
            <a:lvl9pPr indent="0" lvl="8"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17" name="Shape 17"/>
        <p:cNvGrpSpPr/>
        <p:nvPr/>
      </p:nvGrpSpPr>
      <p:grpSpPr>
        <a:xfrm>
          <a:off x="0" y="0"/>
          <a:ext cx="0" cy="0"/>
          <a:chOff x="0" y="0"/>
          <a:chExt cx="0" cy="0"/>
        </a:xfrm>
      </p:grpSpPr>
      <p:sp>
        <p:nvSpPr>
          <p:cNvPr id="18" name="Google Shape;18;p62"/>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500" u="none" cap="none" strike="noStrike">
                <a:solidFill>
                  <a:srgbClr val="7F7F7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6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62"/>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 name="Shape 23"/>
        <p:cNvGrpSpPr/>
        <p:nvPr/>
      </p:nvGrpSpPr>
      <p:grpSpPr>
        <a:xfrm>
          <a:off x="0" y="0"/>
          <a:ext cx="0" cy="0"/>
          <a:chOff x="0" y="0"/>
          <a:chExt cx="0" cy="0"/>
        </a:xfrm>
      </p:grpSpPr>
      <p:sp>
        <p:nvSpPr>
          <p:cNvPr id="24" name="Google Shape;24;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5" name="Google Shape;2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6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6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6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6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g2c392f46285_1_1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 name="Google Shape;56;g2c392f46285_1_1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7" name="Google Shape;57;g2c392f46285_1_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3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forms.gle/2rap7ToKqx4ipYRq7" TargetMode="External"/><Relationship Id="rId5" Type="http://schemas.openxmlformats.org/officeDocument/2006/relationships/hyperlink" Target="https://forms.gle/DZCPvPpzPrEULUhW9" TargetMode="External"/><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2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2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2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2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31.png"/><Relationship Id="rId6"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jp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hyperlink" Target="http://www.youtube.com/watch?v=umHJzlKFGlU" TargetMode="External"/><Relationship Id="rId6"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jp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hyperlink" Target="http://www.youtube.com/watch?v=5Kl3L3kdGbs" TargetMode="External"/><Relationship Id="rId6"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4.jpg"/><Relationship Id="rId4" Type="http://schemas.openxmlformats.org/officeDocument/2006/relationships/image" Target="../media/image35.png"/><Relationship Id="rId5"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www.hyperiondev.com" TargetMode="External"/><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hyperlink" Target="http://www.hyperiondev.com" TargetMode="External"/><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5.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
          <p:cNvSpPr txBox="1"/>
          <p:nvPr/>
        </p:nvSpPr>
        <p:spPr>
          <a:xfrm>
            <a:off x="2854350" y="997375"/>
            <a:ext cx="30000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lt1"/>
                </a:solidFill>
                <a:latin typeface="Montserrat"/>
                <a:ea typeface="Montserrat"/>
                <a:cs typeface="Montserrat"/>
                <a:sym typeface="Montserrat"/>
              </a:rPr>
              <a:t>SESSION NAME HERE</a:t>
            </a:r>
            <a:endParaRPr b="0" i="0" sz="1400" u="none" cap="none" strike="noStrike">
              <a:solidFill>
                <a:srgbClr val="000000"/>
              </a:solidFill>
              <a:latin typeface="Arial"/>
              <a:ea typeface="Arial"/>
              <a:cs typeface="Arial"/>
              <a:sym typeface="Arial"/>
            </a:endParaRPr>
          </a:p>
        </p:txBody>
      </p:sp>
      <p:pic>
        <p:nvPicPr>
          <p:cNvPr id="108" name="Google Shape;108;p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9" name="Google Shape;109;p1"/>
          <p:cNvPicPr preferRelativeResize="0"/>
          <p:nvPr/>
        </p:nvPicPr>
        <p:blipFill rotWithShape="1">
          <a:blip r:embed="rId4">
            <a:alphaModFix/>
          </a:blip>
          <a:srcRect b="0" l="0" r="0" t="0"/>
          <a:stretch/>
        </p:blipFill>
        <p:spPr>
          <a:xfrm>
            <a:off x="370000" y="2906475"/>
            <a:ext cx="3388225" cy="1612775"/>
          </a:xfrm>
          <a:prstGeom prst="rect">
            <a:avLst/>
          </a:prstGeom>
          <a:noFill/>
          <a:ln>
            <a:noFill/>
          </a:ln>
        </p:spPr>
      </p:pic>
      <p:pic>
        <p:nvPicPr>
          <p:cNvPr id="110" name="Google Shape;110;p1"/>
          <p:cNvPicPr preferRelativeResize="0"/>
          <p:nvPr/>
        </p:nvPicPr>
        <p:blipFill rotWithShape="1">
          <a:blip r:embed="rId5">
            <a:alphaModFix/>
          </a:blip>
          <a:srcRect b="0" l="0" r="0" t="30099"/>
          <a:stretch/>
        </p:blipFill>
        <p:spPr>
          <a:xfrm>
            <a:off x="4454875" y="84250"/>
            <a:ext cx="4359851" cy="1054825"/>
          </a:xfrm>
          <a:prstGeom prst="rect">
            <a:avLst/>
          </a:prstGeom>
          <a:noFill/>
          <a:ln>
            <a:noFill/>
          </a:ln>
        </p:spPr>
      </p:pic>
      <p:sp>
        <p:nvSpPr>
          <p:cNvPr id="111" name="Google Shape;111;p1"/>
          <p:cNvSpPr txBox="1"/>
          <p:nvPr/>
        </p:nvSpPr>
        <p:spPr>
          <a:xfrm>
            <a:off x="2266350" y="2074663"/>
            <a:ext cx="46113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3000"/>
              <a:buFont typeface="Arial"/>
              <a:buNone/>
            </a:pPr>
            <a:r>
              <a:rPr b="1" i="0" lang="en-GB" sz="3000" u="none" cap="none" strike="noStrike">
                <a:solidFill>
                  <a:schemeClr val="lt1"/>
                </a:solidFill>
                <a:latin typeface="Montserrat"/>
                <a:ea typeface="Montserrat"/>
                <a:cs typeface="Montserrat"/>
                <a:sym typeface="Montserrat"/>
              </a:rPr>
              <a:t>NON - LINEAR DATA STRUCTURES (Part </a:t>
            </a:r>
            <a:r>
              <a:rPr b="1" lang="en-GB" sz="3000">
                <a:solidFill>
                  <a:schemeClr val="lt1"/>
                </a:solidFill>
                <a:latin typeface="Montserrat"/>
                <a:ea typeface="Montserrat"/>
                <a:cs typeface="Montserrat"/>
                <a:sym typeface="Montserrat"/>
              </a:rPr>
              <a:t>2</a:t>
            </a:r>
            <a:r>
              <a:rPr b="1" i="0" lang="en-GB" sz="3000" u="none" cap="none" strike="noStrike">
                <a:solidFill>
                  <a:schemeClr val="lt1"/>
                </a:solidFill>
                <a:latin typeface="Montserrat"/>
                <a:ea typeface="Montserrat"/>
                <a:cs typeface="Montserrat"/>
                <a:sym typeface="Montserrat"/>
              </a:rPr>
              <a:t>)</a:t>
            </a:r>
            <a:endParaRPr b="1" i="0" sz="30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g2c390b49d23_0_36"/>
          <p:cNvGrpSpPr/>
          <p:nvPr/>
        </p:nvGrpSpPr>
        <p:grpSpPr>
          <a:xfrm>
            <a:off x="0" y="0"/>
            <a:ext cx="9144000" cy="5143500"/>
            <a:chOff x="0" y="0"/>
            <a:chExt cx="9144000" cy="5143500"/>
          </a:xfrm>
        </p:grpSpPr>
        <p:pic>
          <p:nvPicPr>
            <p:cNvPr id="195" name="Google Shape;195;g2c390b49d23_0_3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6" name="Google Shape;196;g2c390b49d23_0_36"/>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7" name="Google Shape;197;g2c390b49d23_0_3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98" name="Google Shape;198;g2c390b49d23_0_36"/>
          <p:cNvSpPr txBox="1"/>
          <p:nvPr/>
        </p:nvSpPr>
        <p:spPr>
          <a:xfrm>
            <a:off x="1119325" y="609350"/>
            <a:ext cx="7085700" cy="3681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Graphs are depicted visually using circles or boxes to represent vertices, and lines (or arrows) between the circles or boxes to represent edges. This can only be done for small datasets.</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 </a:t>
            </a:r>
            <a:endParaRPr b="0" i="0" sz="1600" u="none" cap="none" strike="noStrike">
              <a:solidFill>
                <a:srgbClr val="103452"/>
              </a:solidFill>
              <a:latin typeface="Montserrat"/>
              <a:ea typeface="Montserrat"/>
              <a:cs typeface="Montserrat"/>
              <a:sym typeface="Montserrat"/>
            </a:endParaRPr>
          </a:p>
        </p:txBody>
      </p:sp>
      <p:grpSp>
        <p:nvGrpSpPr>
          <p:cNvPr id="199" name="Google Shape;199;g2c390b49d23_0_36"/>
          <p:cNvGrpSpPr/>
          <p:nvPr/>
        </p:nvGrpSpPr>
        <p:grpSpPr>
          <a:xfrm>
            <a:off x="2433550" y="1895975"/>
            <a:ext cx="2938800" cy="2395275"/>
            <a:chOff x="2712875" y="1740200"/>
            <a:chExt cx="2938800" cy="2395275"/>
          </a:xfrm>
        </p:grpSpPr>
        <p:sp>
          <p:nvSpPr>
            <p:cNvPr id="200" name="Google Shape;200;g2c390b49d23_0_36"/>
            <p:cNvSpPr/>
            <p:nvPr/>
          </p:nvSpPr>
          <p:spPr>
            <a:xfrm>
              <a:off x="3417750" y="1851650"/>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Montserrat"/>
                  <a:ea typeface="Montserrat"/>
                  <a:cs typeface="Montserrat"/>
                  <a:sym typeface="Montserrat"/>
                </a:rPr>
                <a:t>A</a:t>
              </a:r>
              <a:endParaRPr b="0" i="0" sz="1800" u="none" cap="none" strike="noStrike">
                <a:solidFill>
                  <a:srgbClr val="000000"/>
                </a:solidFill>
                <a:latin typeface="Montserrat"/>
                <a:ea typeface="Montserrat"/>
                <a:cs typeface="Montserrat"/>
                <a:sym typeface="Montserrat"/>
              </a:endParaRPr>
            </a:p>
          </p:txBody>
        </p:sp>
        <p:sp>
          <p:nvSpPr>
            <p:cNvPr id="201" name="Google Shape;201;g2c390b49d23_0_36"/>
            <p:cNvSpPr/>
            <p:nvPr/>
          </p:nvSpPr>
          <p:spPr>
            <a:xfrm>
              <a:off x="2712875" y="2749525"/>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Montserrat"/>
                  <a:ea typeface="Montserrat"/>
                  <a:cs typeface="Montserrat"/>
                  <a:sym typeface="Montserrat"/>
                </a:rPr>
                <a:t>B</a:t>
              </a:r>
              <a:endParaRPr b="0" i="0" sz="1800" u="none" cap="none" strike="noStrike">
                <a:solidFill>
                  <a:srgbClr val="000000"/>
                </a:solidFill>
                <a:latin typeface="Montserrat"/>
                <a:ea typeface="Montserrat"/>
                <a:cs typeface="Montserrat"/>
                <a:sym typeface="Montserrat"/>
              </a:endParaRPr>
            </a:p>
          </p:txBody>
        </p:sp>
        <p:cxnSp>
          <p:nvCxnSpPr>
            <p:cNvPr id="202" name="Google Shape;202;g2c390b49d23_0_36"/>
            <p:cNvCxnSpPr>
              <a:stCxn id="200" idx="3"/>
              <a:endCxn id="201" idx="7"/>
            </p:cNvCxnSpPr>
            <p:nvPr/>
          </p:nvCxnSpPr>
          <p:spPr>
            <a:xfrm flipH="1">
              <a:off x="3252275" y="2389389"/>
              <a:ext cx="258000" cy="452400"/>
            </a:xfrm>
            <a:prstGeom prst="straightConnector1">
              <a:avLst/>
            </a:prstGeom>
            <a:noFill/>
            <a:ln cap="flat" cmpd="sng" w="19050">
              <a:solidFill>
                <a:schemeClr val="dk2"/>
              </a:solidFill>
              <a:prstDash val="solid"/>
              <a:round/>
              <a:headEnd len="sm" w="sm" type="none"/>
              <a:tailEnd len="sm" w="sm" type="none"/>
            </a:ln>
          </p:spPr>
        </p:cxnSp>
        <p:sp>
          <p:nvSpPr>
            <p:cNvPr id="203" name="Google Shape;203;g2c390b49d23_0_36"/>
            <p:cNvSpPr/>
            <p:nvPr/>
          </p:nvSpPr>
          <p:spPr>
            <a:xfrm>
              <a:off x="4523475" y="2481650"/>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Montserrat"/>
                  <a:ea typeface="Montserrat"/>
                  <a:cs typeface="Montserrat"/>
                  <a:sym typeface="Montserrat"/>
                </a:rPr>
                <a:t>C</a:t>
              </a:r>
              <a:endParaRPr b="0" i="0" sz="1800" u="none" cap="none" strike="noStrike">
                <a:solidFill>
                  <a:srgbClr val="000000"/>
                </a:solidFill>
                <a:latin typeface="Montserrat"/>
                <a:ea typeface="Montserrat"/>
                <a:cs typeface="Montserrat"/>
                <a:sym typeface="Montserrat"/>
              </a:endParaRPr>
            </a:p>
          </p:txBody>
        </p:sp>
        <p:sp>
          <p:nvSpPr>
            <p:cNvPr id="204" name="Google Shape;204;g2c390b49d23_0_36"/>
            <p:cNvSpPr/>
            <p:nvPr/>
          </p:nvSpPr>
          <p:spPr>
            <a:xfrm>
              <a:off x="3660500" y="3505475"/>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Montserrat"/>
                  <a:ea typeface="Montserrat"/>
                  <a:cs typeface="Montserrat"/>
                  <a:sym typeface="Montserrat"/>
                </a:rPr>
                <a:t>D</a:t>
              </a:r>
              <a:endParaRPr b="0" i="0" sz="1800" u="none" cap="none" strike="noStrike">
                <a:solidFill>
                  <a:srgbClr val="000000"/>
                </a:solidFill>
                <a:latin typeface="Montserrat"/>
                <a:ea typeface="Montserrat"/>
                <a:cs typeface="Montserrat"/>
                <a:sym typeface="Montserrat"/>
              </a:endParaRPr>
            </a:p>
          </p:txBody>
        </p:sp>
        <p:cxnSp>
          <p:nvCxnSpPr>
            <p:cNvPr id="205" name="Google Shape;205;g2c390b49d23_0_36"/>
            <p:cNvCxnSpPr>
              <a:stCxn id="200" idx="6"/>
              <a:endCxn id="203" idx="1"/>
            </p:cNvCxnSpPr>
            <p:nvPr/>
          </p:nvCxnSpPr>
          <p:spPr>
            <a:xfrm>
              <a:off x="4049550" y="2166650"/>
              <a:ext cx="566400" cy="407400"/>
            </a:xfrm>
            <a:prstGeom prst="straightConnector1">
              <a:avLst/>
            </a:prstGeom>
            <a:noFill/>
            <a:ln cap="flat" cmpd="sng" w="19050">
              <a:solidFill>
                <a:schemeClr val="dk2"/>
              </a:solidFill>
              <a:prstDash val="solid"/>
              <a:round/>
              <a:headEnd len="sm" w="sm" type="none"/>
              <a:tailEnd len="sm" w="sm" type="none"/>
            </a:ln>
          </p:spPr>
        </p:cxnSp>
        <p:cxnSp>
          <p:nvCxnSpPr>
            <p:cNvPr id="206" name="Google Shape;206;g2c390b49d23_0_36"/>
            <p:cNvCxnSpPr>
              <a:stCxn id="201" idx="5"/>
              <a:endCxn id="204" idx="1"/>
            </p:cNvCxnSpPr>
            <p:nvPr/>
          </p:nvCxnSpPr>
          <p:spPr>
            <a:xfrm>
              <a:off x="3252150" y="3287264"/>
              <a:ext cx="501000" cy="310500"/>
            </a:xfrm>
            <a:prstGeom prst="straightConnector1">
              <a:avLst/>
            </a:prstGeom>
            <a:noFill/>
            <a:ln cap="flat" cmpd="sng" w="19050">
              <a:solidFill>
                <a:schemeClr val="dk2"/>
              </a:solidFill>
              <a:prstDash val="solid"/>
              <a:round/>
              <a:headEnd len="sm" w="sm" type="none"/>
              <a:tailEnd len="sm" w="sm" type="none"/>
            </a:ln>
          </p:spPr>
        </p:cxnSp>
        <p:sp>
          <p:nvSpPr>
            <p:cNvPr id="207" name="Google Shape;207;g2c390b49d23_0_36"/>
            <p:cNvSpPr/>
            <p:nvPr/>
          </p:nvSpPr>
          <p:spPr>
            <a:xfrm>
              <a:off x="5019875" y="1740200"/>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Montserrat"/>
                  <a:ea typeface="Montserrat"/>
                  <a:cs typeface="Montserrat"/>
                  <a:sym typeface="Montserrat"/>
                </a:rPr>
                <a:t>E</a:t>
              </a:r>
              <a:endParaRPr b="0" i="0" sz="1800" u="none" cap="none" strike="noStrike">
                <a:solidFill>
                  <a:srgbClr val="000000"/>
                </a:solidFill>
                <a:latin typeface="Montserrat"/>
                <a:ea typeface="Montserrat"/>
                <a:cs typeface="Montserrat"/>
                <a:sym typeface="Montserrat"/>
              </a:endParaRPr>
            </a:p>
          </p:txBody>
        </p:sp>
        <p:cxnSp>
          <p:nvCxnSpPr>
            <p:cNvPr id="208" name="Google Shape;208;g2c390b49d23_0_36"/>
            <p:cNvCxnSpPr>
              <a:stCxn id="200" idx="7"/>
              <a:endCxn id="207" idx="2"/>
            </p:cNvCxnSpPr>
            <p:nvPr/>
          </p:nvCxnSpPr>
          <p:spPr>
            <a:xfrm>
              <a:off x="3957025" y="1943911"/>
              <a:ext cx="1062900" cy="111300"/>
            </a:xfrm>
            <a:prstGeom prst="straightConnector1">
              <a:avLst/>
            </a:prstGeom>
            <a:noFill/>
            <a:ln cap="flat" cmpd="sng" w="19050">
              <a:solidFill>
                <a:schemeClr val="dk2"/>
              </a:solidFill>
              <a:prstDash val="solid"/>
              <a:round/>
              <a:headEnd len="sm" w="sm" type="none"/>
              <a:tailEnd len="sm" w="sm" type="none"/>
            </a:ln>
          </p:spPr>
        </p:cxnSp>
        <p:cxnSp>
          <p:nvCxnSpPr>
            <p:cNvPr id="209" name="Google Shape;209;g2c390b49d23_0_36"/>
            <p:cNvCxnSpPr>
              <a:stCxn id="203" idx="3"/>
              <a:endCxn id="204" idx="7"/>
            </p:cNvCxnSpPr>
            <p:nvPr/>
          </p:nvCxnSpPr>
          <p:spPr>
            <a:xfrm flipH="1">
              <a:off x="4199900" y="3019389"/>
              <a:ext cx="416100" cy="578400"/>
            </a:xfrm>
            <a:prstGeom prst="straightConnector1">
              <a:avLst/>
            </a:prstGeom>
            <a:noFill/>
            <a:ln cap="flat" cmpd="sng" w="19050">
              <a:solidFill>
                <a:schemeClr val="dk2"/>
              </a:solidFill>
              <a:prstDash val="solid"/>
              <a:round/>
              <a:headEnd len="sm" w="sm" type="none"/>
              <a:tailEnd len="sm" w="sm" type="none"/>
            </a:ln>
          </p:spPr>
        </p:cxnSp>
      </p:grpSp>
      <p:pic>
        <p:nvPicPr>
          <p:cNvPr id="210" name="Google Shape;210;g2c390b49d23_0_36"/>
          <p:cNvPicPr preferRelativeResize="0"/>
          <p:nvPr/>
        </p:nvPicPr>
        <p:blipFill rotWithShape="1">
          <a:blip r:embed="rId5">
            <a:alphaModFix/>
          </a:blip>
          <a:srcRect b="0" l="0" r="0" t="0"/>
          <a:stretch/>
        </p:blipFill>
        <p:spPr>
          <a:xfrm>
            <a:off x="5463250" y="2061925"/>
            <a:ext cx="2229325" cy="2229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g2c390b49d23_0_56"/>
          <p:cNvGrpSpPr/>
          <p:nvPr/>
        </p:nvGrpSpPr>
        <p:grpSpPr>
          <a:xfrm>
            <a:off x="0" y="0"/>
            <a:ext cx="9144000" cy="5143500"/>
            <a:chOff x="0" y="0"/>
            <a:chExt cx="9144000" cy="5143500"/>
          </a:xfrm>
        </p:grpSpPr>
        <p:pic>
          <p:nvPicPr>
            <p:cNvPr id="216" name="Google Shape;216;g2c390b49d23_0_5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7" name="Google Shape;217;g2c390b49d23_0_56"/>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8" name="Google Shape;218;g2c390b49d23_0_5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219" name="Google Shape;219;g2c390b49d23_0_56"/>
          <p:cNvSpPr txBox="1"/>
          <p:nvPr/>
        </p:nvSpPr>
        <p:spPr>
          <a:xfrm>
            <a:off x="1003700" y="512125"/>
            <a:ext cx="7353600" cy="4014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Neighbours:</a:t>
            </a:r>
            <a:r>
              <a:rPr b="0" i="0" lang="en-GB" sz="1600" u="none" cap="none" strike="noStrike">
                <a:solidFill>
                  <a:srgbClr val="103452"/>
                </a:solidFill>
                <a:latin typeface="Montserrat"/>
                <a:ea typeface="Montserrat"/>
                <a:cs typeface="Montserrat"/>
                <a:sym typeface="Montserrat"/>
              </a:rPr>
              <a:t> Two nodes that are connected by an edge. This property is also known as </a:t>
            </a:r>
            <a:r>
              <a:rPr b="1" i="0" lang="en-GB" sz="1600" u="none" cap="none" strike="noStrike">
                <a:solidFill>
                  <a:srgbClr val="103452"/>
                </a:solidFill>
                <a:latin typeface="Montserrat"/>
                <a:ea typeface="Montserrat"/>
                <a:cs typeface="Montserrat"/>
                <a:sym typeface="Montserrat"/>
              </a:rPr>
              <a:t>adjacency</a:t>
            </a:r>
            <a:r>
              <a:rPr b="0" i="0" lang="en-GB" sz="1600" u="none" cap="none" strike="noStrike">
                <a:solidFill>
                  <a:srgbClr val="103452"/>
                </a:solidFill>
                <a:latin typeface="Montserrat"/>
                <a:ea typeface="Montserrat"/>
                <a:cs typeface="Montserrat"/>
                <a:sym typeface="Montserrat"/>
              </a:rPr>
              <a:t>. </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103452"/>
              </a:buClr>
              <a:buSzPts val="1600"/>
              <a:buFont typeface="Montserrat"/>
              <a:buChar char="○"/>
            </a:pPr>
            <a:r>
              <a:rPr b="0" i="1" lang="en-GB" sz="1600" u="none" cap="none" strike="noStrike">
                <a:solidFill>
                  <a:srgbClr val="103452"/>
                </a:solidFill>
                <a:latin typeface="Montserrat"/>
                <a:ea typeface="Montserrat"/>
                <a:cs typeface="Montserrat"/>
                <a:sym typeface="Montserrat"/>
              </a:rPr>
              <a:t>E.g. A is adjacent to B, A and B are neighbours</a:t>
            </a:r>
            <a:endParaRPr b="0" i="1"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Degree: </a:t>
            </a:r>
            <a:r>
              <a:rPr b="0" i="0" lang="en-GB" sz="1600" u="none" cap="none" strike="noStrike">
                <a:solidFill>
                  <a:srgbClr val="103452"/>
                </a:solidFill>
                <a:latin typeface="Montserrat"/>
                <a:ea typeface="Montserrat"/>
                <a:cs typeface="Montserrat"/>
                <a:sym typeface="Montserrat"/>
              </a:rPr>
              <a:t>The number of other nodes that a node is connected to (i.e. the number of neighbours a node has). </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103452"/>
              </a:buClr>
              <a:buSzPts val="1600"/>
              <a:buFont typeface="Montserrat"/>
              <a:buChar char="○"/>
            </a:pPr>
            <a:r>
              <a:rPr b="0" i="1" lang="en-GB" sz="1600" u="none" cap="none" strike="noStrike">
                <a:solidFill>
                  <a:srgbClr val="103452"/>
                </a:solidFill>
                <a:latin typeface="Montserrat"/>
                <a:ea typeface="Montserrat"/>
                <a:cs typeface="Montserrat"/>
                <a:sym typeface="Montserrat"/>
              </a:rPr>
              <a:t>E.g. The degree of A is 3</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Loop:</a:t>
            </a:r>
            <a:r>
              <a:rPr b="0" i="0" lang="en-GB" sz="1600" u="none" cap="none" strike="noStrike">
                <a:solidFill>
                  <a:srgbClr val="103452"/>
                </a:solidFill>
                <a:latin typeface="Montserrat"/>
                <a:ea typeface="Montserrat"/>
                <a:cs typeface="Montserrat"/>
                <a:sym typeface="Montserrat"/>
              </a:rPr>
              <a:t> An edge that connects a node to itself.</a:t>
            </a:r>
            <a:endParaRPr b="1"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Path:</a:t>
            </a:r>
            <a:r>
              <a:rPr b="0" i="0" lang="en-GB" sz="1600" u="none" cap="none" strike="noStrike">
                <a:solidFill>
                  <a:srgbClr val="103452"/>
                </a:solidFill>
                <a:latin typeface="Montserrat"/>
                <a:ea typeface="Montserrat"/>
                <a:cs typeface="Montserrat"/>
                <a:sym typeface="Montserrat"/>
              </a:rPr>
              <a:t> A sequence of nodes that are connected by edges.</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103452"/>
              </a:buClr>
              <a:buSzPts val="1600"/>
              <a:buFont typeface="Montserrat"/>
              <a:buChar char="○"/>
            </a:pPr>
            <a:r>
              <a:rPr b="0" i="1" lang="en-GB" sz="1600" u="none" cap="none" strike="noStrike">
                <a:solidFill>
                  <a:srgbClr val="103452"/>
                </a:solidFill>
                <a:latin typeface="Montserrat"/>
                <a:ea typeface="Montserrat"/>
                <a:cs typeface="Montserrat"/>
                <a:sym typeface="Montserrat"/>
              </a:rPr>
              <a:t>E.g. (A, B, D) denoted using </a:t>
            </a:r>
            <a:r>
              <a:rPr b="1" i="1" lang="en-GB" sz="1600" u="none" cap="none" strike="noStrike">
                <a:solidFill>
                  <a:srgbClr val="103452"/>
                </a:solidFill>
                <a:latin typeface="Montserrat"/>
                <a:ea typeface="Montserrat"/>
                <a:cs typeface="Montserrat"/>
                <a:sym typeface="Montserrat"/>
              </a:rPr>
              <a:t>sequence notation ()</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Cycle:</a:t>
            </a:r>
            <a:r>
              <a:rPr b="0" i="0" lang="en-GB" sz="1600" u="none" cap="none" strike="noStrike">
                <a:solidFill>
                  <a:srgbClr val="103452"/>
                </a:solidFill>
                <a:latin typeface="Montserrat"/>
                <a:ea typeface="Montserrat"/>
                <a:cs typeface="Montserrat"/>
                <a:sym typeface="Montserrat"/>
              </a:rPr>
              <a:t> A closed path which starts and ends at the same node and no node is visited more than once.</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0"/>
              </a:spcBef>
              <a:spcAft>
                <a:spcPts val="1000"/>
              </a:spcAft>
              <a:buClr>
                <a:srgbClr val="103452"/>
              </a:buClr>
              <a:buSzPts val="1600"/>
              <a:buFont typeface="Montserrat"/>
              <a:buChar char="○"/>
            </a:pPr>
            <a:r>
              <a:rPr b="0" i="1" lang="en-GB" sz="1600" u="none" cap="none" strike="noStrike">
                <a:solidFill>
                  <a:srgbClr val="103452"/>
                </a:solidFill>
                <a:latin typeface="Montserrat"/>
                <a:ea typeface="Montserrat"/>
                <a:cs typeface="Montserrat"/>
                <a:sym typeface="Montserrat"/>
              </a:rPr>
              <a:t>E.g. {A, C, D, B, A}</a:t>
            </a:r>
            <a:endParaRPr b="0" i="0" sz="1600" u="none" cap="none" strike="noStrike">
              <a:solidFill>
                <a:srgbClr val="10345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g2c390b49d23_0_64"/>
          <p:cNvGrpSpPr/>
          <p:nvPr/>
        </p:nvGrpSpPr>
        <p:grpSpPr>
          <a:xfrm>
            <a:off x="0" y="0"/>
            <a:ext cx="9144000" cy="5143500"/>
            <a:chOff x="0" y="0"/>
            <a:chExt cx="9144000" cy="5143500"/>
          </a:xfrm>
        </p:grpSpPr>
        <p:pic>
          <p:nvPicPr>
            <p:cNvPr id="225" name="Google Shape;225;g2c390b49d23_0_6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6" name="Google Shape;226;g2c390b49d23_0_64"/>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 name="Google Shape;227;g2c390b49d23_0_64"/>
          <p:cNvSpPr txBox="1"/>
          <p:nvPr/>
        </p:nvSpPr>
        <p:spPr>
          <a:xfrm>
            <a:off x="748850" y="3390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 Types of Graphs</a:t>
            </a:r>
            <a:endParaRPr b="0" i="0" sz="1100" u="none" cap="none" strike="noStrike">
              <a:solidFill>
                <a:srgbClr val="103452"/>
              </a:solidFill>
              <a:latin typeface="Montserrat"/>
              <a:ea typeface="Montserrat"/>
              <a:cs typeface="Montserrat"/>
              <a:sym typeface="Montserrat"/>
            </a:endParaRPr>
          </a:p>
        </p:txBody>
      </p:sp>
      <p:pic>
        <p:nvPicPr>
          <p:cNvPr id="228" name="Google Shape;228;g2c390b49d23_0_6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graphicFrame>
        <p:nvGraphicFramePr>
          <p:cNvPr id="229" name="Google Shape;229;g2c390b49d23_0_64"/>
          <p:cNvGraphicFramePr/>
          <p:nvPr/>
        </p:nvGraphicFramePr>
        <p:xfrm>
          <a:off x="1051100" y="985525"/>
          <a:ext cx="3000000" cy="3000000"/>
        </p:xfrm>
        <a:graphic>
          <a:graphicData uri="http://schemas.openxmlformats.org/drawingml/2006/table">
            <a:tbl>
              <a:tblPr>
                <a:noFill/>
                <a:tableStyleId>{5750535A-27B7-40E2-AE5A-9BC8364A9091}</a:tableStyleId>
              </a:tblPr>
              <a:tblGrid>
                <a:gridCol w="4377400"/>
                <a:gridCol w="2861600"/>
              </a:tblGrid>
              <a:tr h="1592125">
                <a:tc>
                  <a:txBody>
                    <a:bodyPr/>
                    <a:lstStyle/>
                    <a:p>
                      <a:pPr indent="0" lvl="0" marL="0" marR="0" rtl="0" algn="l">
                        <a:lnSpc>
                          <a:spcPct val="115000"/>
                        </a:lnSpc>
                        <a:spcBef>
                          <a:spcPts val="0"/>
                        </a:spcBef>
                        <a:spcAft>
                          <a:spcPts val="0"/>
                        </a:spcAft>
                        <a:buClr>
                          <a:schemeClr val="dk1"/>
                        </a:buClr>
                        <a:buSzPts val="1100"/>
                        <a:buFont typeface="Arial"/>
                        <a:buNone/>
                      </a:pPr>
                      <a:r>
                        <a:rPr b="1" lang="en-GB" sz="1500" u="none" cap="none" strike="noStrike">
                          <a:solidFill>
                            <a:srgbClr val="103452"/>
                          </a:solidFill>
                          <a:latin typeface="Montserrat"/>
                          <a:ea typeface="Montserrat"/>
                          <a:cs typeface="Montserrat"/>
                          <a:sym typeface="Montserrat"/>
                        </a:rPr>
                        <a:t>Undirected Graphs </a:t>
                      </a:r>
                      <a:endParaRPr b="1" sz="1500" u="none" cap="none" strike="noStrike">
                        <a:solidFill>
                          <a:srgbClr val="103452"/>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GB" sz="1400" u="none" cap="none" strike="noStrike">
                          <a:solidFill>
                            <a:srgbClr val="103452"/>
                          </a:solidFill>
                          <a:latin typeface="Montserrat"/>
                          <a:ea typeface="Montserrat"/>
                          <a:cs typeface="Montserrat"/>
                          <a:sym typeface="Montserrat"/>
                        </a:rPr>
                        <a:t>Edges connecting nodes have no direction. For this graph, the order of the pairs of vertices in the edge set does not matter. </a:t>
                      </a:r>
                      <a:endParaRPr sz="14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1" lang="en-GB" sz="1400" u="sng" cap="none" strike="noStrike">
                          <a:solidFill>
                            <a:srgbClr val="103452"/>
                          </a:solidFill>
                          <a:latin typeface="Montserrat"/>
                          <a:ea typeface="Montserrat"/>
                          <a:cs typeface="Montserrat"/>
                          <a:sym typeface="Montserrat"/>
                        </a:rPr>
                        <a:t>Applications:</a:t>
                      </a:r>
                      <a:r>
                        <a:rPr b="1" lang="en-GB" sz="1400" u="none" cap="none" strike="noStrike">
                          <a:solidFill>
                            <a:srgbClr val="103452"/>
                          </a:solidFill>
                          <a:latin typeface="Montserrat"/>
                          <a:ea typeface="Montserrat"/>
                          <a:cs typeface="Montserrat"/>
                          <a:sym typeface="Montserrat"/>
                        </a:rPr>
                        <a:t> </a:t>
                      </a:r>
                      <a:r>
                        <a:rPr lang="en-GB" sz="1400" u="none" cap="none" strike="noStrike">
                          <a:solidFill>
                            <a:srgbClr val="103452"/>
                          </a:solidFill>
                          <a:latin typeface="Montserrat"/>
                          <a:ea typeface="Montserrat"/>
                          <a:cs typeface="Montserrat"/>
                          <a:sym typeface="Montserrat"/>
                        </a:rPr>
                        <a:t>Social networks, Recommendation Systems </a:t>
                      </a:r>
                      <a:endParaRPr sz="1400" u="none" cap="none" strike="noStrike">
                        <a:solidFill>
                          <a:srgbClr val="103452"/>
                        </a:solidFill>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1592125">
                <a:tc>
                  <a:txBody>
                    <a:bodyPr/>
                    <a:lstStyle/>
                    <a:p>
                      <a:pPr indent="0" lvl="0" marL="0" marR="0" rtl="0" algn="l">
                        <a:lnSpc>
                          <a:spcPct val="115000"/>
                        </a:lnSpc>
                        <a:spcBef>
                          <a:spcPts val="0"/>
                        </a:spcBef>
                        <a:spcAft>
                          <a:spcPts val="0"/>
                        </a:spcAft>
                        <a:buClr>
                          <a:srgbClr val="000000"/>
                        </a:buClr>
                        <a:buSzPts val="1500"/>
                        <a:buFont typeface="Arial"/>
                        <a:buNone/>
                      </a:pPr>
                      <a:r>
                        <a:rPr b="1" lang="en-GB" sz="1500" u="none" cap="none" strike="noStrike">
                          <a:solidFill>
                            <a:srgbClr val="103452"/>
                          </a:solidFill>
                          <a:latin typeface="Montserrat"/>
                          <a:ea typeface="Montserrat"/>
                          <a:cs typeface="Montserrat"/>
                          <a:sym typeface="Montserrat"/>
                        </a:rPr>
                        <a:t>Directed Graphs</a:t>
                      </a:r>
                      <a:endParaRPr b="1" sz="15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lang="en-GB" sz="1400" u="none" cap="none" strike="noStrike">
                          <a:solidFill>
                            <a:srgbClr val="103452"/>
                          </a:solidFill>
                          <a:latin typeface="Montserrat"/>
                          <a:ea typeface="Montserrat"/>
                          <a:cs typeface="Montserrat"/>
                          <a:sym typeface="Montserrat"/>
                        </a:rPr>
                        <a:t>Edges connecting nodes have specified directions. Edges may also be bidirectional. This graph cannot contain any loops.</a:t>
                      </a:r>
                      <a:endParaRPr sz="14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1" lang="en-GB" sz="1400" u="sng" cap="none" strike="noStrike">
                          <a:solidFill>
                            <a:srgbClr val="103452"/>
                          </a:solidFill>
                          <a:latin typeface="Montserrat"/>
                          <a:ea typeface="Montserrat"/>
                          <a:cs typeface="Montserrat"/>
                          <a:sym typeface="Montserrat"/>
                        </a:rPr>
                        <a:t>Applications:</a:t>
                      </a:r>
                      <a:r>
                        <a:rPr b="1" lang="en-GB" sz="1400" u="none" cap="none" strike="noStrike">
                          <a:solidFill>
                            <a:srgbClr val="103452"/>
                          </a:solidFill>
                          <a:latin typeface="Montserrat"/>
                          <a:ea typeface="Montserrat"/>
                          <a:cs typeface="Montserrat"/>
                          <a:sym typeface="Montserrat"/>
                        </a:rPr>
                        <a:t> </a:t>
                      </a:r>
                      <a:r>
                        <a:rPr lang="en-GB" sz="1400" u="none" cap="none" strike="noStrike">
                          <a:solidFill>
                            <a:srgbClr val="103452"/>
                          </a:solidFill>
                          <a:latin typeface="Montserrat"/>
                          <a:ea typeface="Montserrat"/>
                          <a:cs typeface="Montserrat"/>
                          <a:sym typeface="Montserrat"/>
                        </a:rPr>
                        <a:t>Maps, Network Routing, WWW</a:t>
                      </a:r>
                      <a:endParaRPr sz="1400" u="none" cap="none" strike="noStrike">
                        <a:solidFill>
                          <a:srgbClr val="103452"/>
                        </a:solidFill>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grpSp>
        <p:nvGrpSpPr>
          <p:cNvPr id="230" name="Google Shape;230;g2c390b49d23_0_64"/>
          <p:cNvGrpSpPr/>
          <p:nvPr/>
        </p:nvGrpSpPr>
        <p:grpSpPr>
          <a:xfrm>
            <a:off x="5914511" y="1166850"/>
            <a:ext cx="1823526" cy="1454651"/>
            <a:chOff x="5914511" y="1166850"/>
            <a:chExt cx="1823526" cy="1454651"/>
          </a:xfrm>
        </p:grpSpPr>
        <p:grpSp>
          <p:nvGrpSpPr>
            <p:cNvPr id="231" name="Google Shape;231;g2c390b49d23_0_64"/>
            <p:cNvGrpSpPr/>
            <p:nvPr/>
          </p:nvGrpSpPr>
          <p:grpSpPr>
            <a:xfrm>
              <a:off x="6249189" y="1166850"/>
              <a:ext cx="1488848" cy="1454651"/>
              <a:chOff x="1800441" y="-5864"/>
              <a:chExt cx="2399432" cy="2395275"/>
            </a:xfrm>
          </p:grpSpPr>
          <p:sp>
            <p:nvSpPr>
              <p:cNvPr id="232" name="Google Shape;232;g2c390b49d23_0_64"/>
              <p:cNvSpPr/>
              <p:nvPr/>
            </p:nvSpPr>
            <p:spPr>
              <a:xfrm>
                <a:off x="1965948" y="105586"/>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cxnSp>
            <p:nvCxnSpPr>
              <p:cNvPr id="233" name="Google Shape;233;g2c390b49d23_0_64"/>
              <p:cNvCxnSpPr>
                <a:stCxn id="232" idx="3"/>
                <a:endCxn id="234" idx="7"/>
              </p:cNvCxnSpPr>
              <p:nvPr/>
            </p:nvCxnSpPr>
            <p:spPr>
              <a:xfrm flipH="1">
                <a:off x="1800473" y="643325"/>
                <a:ext cx="258000" cy="474000"/>
              </a:xfrm>
              <a:prstGeom prst="straightConnector1">
                <a:avLst/>
              </a:prstGeom>
              <a:noFill/>
              <a:ln cap="flat" cmpd="sng" w="19050">
                <a:solidFill>
                  <a:schemeClr val="dk2"/>
                </a:solidFill>
                <a:prstDash val="solid"/>
                <a:round/>
                <a:headEnd len="sm" w="sm" type="none"/>
                <a:tailEnd len="sm" w="sm" type="none"/>
              </a:ln>
            </p:spPr>
          </p:cxnSp>
          <p:sp>
            <p:nvSpPr>
              <p:cNvPr id="235" name="Google Shape;235;g2c390b49d23_0_64"/>
              <p:cNvSpPr/>
              <p:nvPr/>
            </p:nvSpPr>
            <p:spPr>
              <a:xfrm>
                <a:off x="3071673" y="735586"/>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
            <p:nvSpPr>
              <p:cNvPr id="236" name="Google Shape;236;g2c390b49d23_0_64"/>
              <p:cNvSpPr/>
              <p:nvPr/>
            </p:nvSpPr>
            <p:spPr>
              <a:xfrm>
                <a:off x="2208698" y="1759411"/>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cxnSp>
            <p:nvCxnSpPr>
              <p:cNvPr id="237" name="Google Shape;237;g2c390b49d23_0_64"/>
              <p:cNvCxnSpPr>
                <a:stCxn id="232" idx="6"/>
                <a:endCxn id="235" idx="1"/>
              </p:cNvCxnSpPr>
              <p:nvPr/>
            </p:nvCxnSpPr>
            <p:spPr>
              <a:xfrm>
                <a:off x="2597748" y="420586"/>
                <a:ext cx="566400" cy="407400"/>
              </a:xfrm>
              <a:prstGeom prst="straightConnector1">
                <a:avLst/>
              </a:prstGeom>
              <a:noFill/>
              <a:ln cap="flat" cmpd="sng" w="19050">
                <a:solidFill>
                  <a:schemeClr val="dk2"/>
                </a:solidFill>
                <a:prstDash val="solid"/>
                <a:round/>
                <a:headEnd len="sm" w="sm" type="none"/>
                <a:tailEnd len="sm" w="sm" type="none"/>
              </a:ln>
            </p:spPr>
          </p:cxnSp>
          <p:cxnSp>
            <p:nvCxnSpPr>
              <p:cNvPr id="238" name="Google Shape;238;g2c390b49d23_0_64"/>
              <p:cNvCxnSpPr>
                <a:stCxn id="234" idx="5"/>
                <a:endCxn id="236" idx="1"/>
              </p:cNvCxnSpPr>
              <p:nvPr/>
            </p:nvCxnSpPr>
            <p:spPr>
              <a:xfrm>
                <a:off x="1800441" y="1562789"/>
                <a:ext cx="500700" cy="288900"/>
              </a:xfrm>
              <a:prstGeom prst="straightConnector1">
                <a:avLst/>
              </a:prstGeom>
              <a:noFill/>
              <a:ln cap="flat" cmpd="sng" w="19050">
                <a:solidFill>
                  <a:schemeClr val="dk2"/>
                </a:solidFill>
                <a:prstDash val="solid"/>
                <a:round/>
                <a:headEnd len="sm" w="sm" type="none"/>
                <a:tailEnd len="sm" w="sm" type="none"/>
              </a:ln>
            </p:spPr>
          </p:cxnSp>
          <p:sp>
            <p:nvSpPr>
              <p:cNvPr id="239" name="Google Shape;239;g2c390b49d23_0_64"/>
              <p:cNvSpPr/>
              <p:nvPr/>
            </p:nvSpPr>
            <p:spPr>
              <a:xfrm>
                <a:off x="3568073" y="-5864"/>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cxnSp>
            <p:nvCxnSpPr>
              <p:cNvPr id="240" name="Google Shape;240;g2c390b49d23_0_64"/>
              <p:cNvCxnSpPr>
                <a:stCxn id="232" idx="7"/>
                <a:endCxn id="239" idx="2"/>
              </p:cNvCxnSpPr>
              <p:nvPr/>
            </p:nvCxnSpPr>
            <p:spPr>
              <a:xfrm>
                <a:off x="2505223" y="197847"/>
                <a:ext cx="1062900" cy="111300"/>
              </a:xfrm>
              <a:prstGeom prst="straightConnector1">
                <a:avLst/>
              </a:prstGeom>
              <a:noFill/>
              <a:ln cap="flat" cmpd="sng" w="19050">
                <a:solidFill>
                  <a:schemeClr val="dk2"/>
                </a:solidFill>
                <a:prstDash val="solid"/>
                <a:round/>
                <a:headEnd len="sm" w="sm" type="none"/>
                <a:tailEnd len="sm" w="sm" type="none"/>
              </a:ln>
            </p:spPr>
          </p:cxnSp>
          <p:cxnSp>
            <p:nvCxnSpPr>
              <p:cNvPr id="241" name="Google Shape;241;g2c390b49d23_0_64"/>
              <p:cNvCxnSpPr>
                <a:stCxn id="235" idx="3"/>
                <a:endCxn id="236" idx="7"/>
              </p:cNvCxnSpPr>
              <p:nvPr/>
            </p:nvCxnSpPr>
            <p:spPr>
              <a:xfrm flipH="1">
                <a:off x="2748098" y="1273325"/>
                <a:ext cx="416100" cy="578400"/>
              </a:xfrm>
              <a:prstGeom prst="straightConnector1">
                <a:avLst/>
              </a:prstGeom>
              <a:noFill/>
              <a:ln cap="flat" cmpd="sng" w="19050">
                <a:solidFill>
                  <a:schemeClr val="dk2"/>
                </a:solidFill>
                <a:prstDash val="solid"/>
                <a:round/>
                <a:headEnd len="sm" w="sm" type="none"/>
                <a:tailEnd len="sm" w="sm" type="none"/>
              </a:ln>
            </p:spPr>
          </p:cxnSp>
        </p:grpSp>
        <p:sp>
          <p:nvSpPr>
            <p:cNvPr id="234" name="Google Shape;234;g2c390b49d23_0_64"/>
            <p:cNvSpPr/>
            <p:nvPr/>
          </p:nvSpPr>
          <p:spPr>
            <a:xfrm>
              <a:off x="5914511" y="1793009"/>
              <a:ext cx="392100" cy="38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grpSp>
      <p:grpSp>
        <p:nvGrpSpPr>
          <p:cNvPr id="242" name="Google Shape;242;g2c390b49d23_0_64"/>
          <p:cNvGrpSpPr/>
          <p:nvPr/>
        </p:nvGrpSpPr>
        <p:grpSpPr>
          <a:xfrm>
            <a:off x="5914511" y="2852025"/>
            <a:ext cx="1823525" cy="1454651"/>
            <a:chOff x="1261073" y="-5864"/>
            <a:chExt cx="2938800" cy="2395275"/>
          </a:xfrm>
        </p:grpSpPr>
        <p:sp>
          <p:nvSpPr>
            <p:cNvPr id="243" name="Google Shape;243;g2c390b49d23_0_64"/>
            <p:cNvSpPr/>
            <p:nvPr/>
          </p:nvSpPr>
          <p:spPr>
            <a:xfrm>
              <a:off x="1965948" y="105586"/>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A</a:t>
              </a:r>
              <a:endParaRPr b="0" i="0" sz="1200" u="none" cap="none" strike="noStrike">
                <a:solidFill>
                  <a:srgbClr val="000000"/>
                </a:solidFill>
                <a:latin typeface="Montserrat"/>
                <a:ea typeface="Montserrat"/>
                <a:cs typeface="Montserrat"/>
                <a:sym typeface="Montserrat"/>
              </a:endParaRPr>
            </a:p>
          </p:txBody>
        </p:sp>
        <p:sp>
          <p:nvSpPr>
            <p:cNvPr id="244" name="Google Shape;244;g2c390b49d23_0_64"/>
            <p:cNvSpPr/>
            <p:nvPr/>
          </p:nvSpPr>
          <p:spPr>
            <a:xfrm>
              <a:off x="1261073" y="1003461"/>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B</a:t>
              </a:r>
              <a:endParaRPr b="0" i="0" sz="1200" u="none" cap="none" strike="noStrike">
                <a:solidFill>
                  <a:srgbClr val="000000"/>
                </a:solidFill>
                <a:latin typeface="Montserrat"/>
                <a:ea typeface="Montserrat"/>
                <a:cs typeface="Montserrat"/>
                <a:sym typeface="Montserrat"/>
              </a:endParaRPr>
            </a:p>
          </p:txBody>
        </p:sp>
        <p:cxnSp>
          <p:nvCxnSpPr>
            <p:cNvPr id="245" name="Google Shape;245;g2c390b49d23_0_64"/>
            <p:cNvCxnSpPr>
              <a:stCxn id="243" idx="3"/>
              <a:endCxn id="244" idx="7"/>
            </p:cNvCxnSpPr>
            <p:nvPr/>
          </p:nvCxnSpPr>
          <p:spPr>
            <a:xfrm flipH="1">
              <a:off x="1800473" y="643325"/>
              <a:ext cx="258000" cy="452400"/>
            </a:xfrm>
            <a:prstGeom prst="straightConnector1">
              <a:avLst/>
            </a:prstGeom>
            <a:noFill/>
            <a:ln cap="flat" cmpd="sng" w="19050">
              <a:solidFill>
                <a:schemeClr val="dk2"/>
              </a:solidFill>
              <a:prstDash val="solid"/>
              <a:round/>
              <a:headEnd len="med" w="med" type="stealth"/>
              <a:tailEnd len="sm" w="sm" type="none"/>
            </a:ln>
          </p:spPr>
        </p:cxnSp>
        <p:sp>
          <p:nvSpPr>
            <p:cNvPr id="246" name="Google Shape;246;g2c390b49d23_0_64"/>
            <p:cNvSpPr/>
            <p:nvPr/>
          </p:nvSpPr>
          <p:spPr>
            <a:xfrm>
              <a:off x="3071673" y="735586"/>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C</a:t>
              </a:r>
              <a:endParaRPr b="0" i="0" sz="1200" u="none" cap="none" strike="noStrike">
                <a:solidFill>
                  <a:srgbClr val="000000"/>
                </a:solidFill>
                <a:latin typeface="Montserrat"/>
                <a:ea typeface="Montserrat"/>
                <a:cs typeface="Montserrat"/>
                <a:sym typeface="Montserrat"/>
              </a:endParaRPr>
            </a:p>
          </p:txBody>
        </p:sp>
        <p:sp>
          <p:nvSpPr>
            <p:cNvPr id="247" name="Google Shape;247;g2c390b49d23_0_64"/>
            <p:cNvSpPr/>
            <p:nvPr/>
          </p:nvSpPr>
          <p:spPr>
            <a:xfrm>
              <a:off x="2208698" y="1759411"/>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D</a:t>
              </a:r>
              <a:endParaRPr b="0" i="0" sz="1200" u="none" cap="none" strike="noStrike">
                <a:solidFill>
                  <a:srgbClr val="000000"/>
                </a:solidFill>
                <a:latin typeface="Montserrat"/>
                <a:ea typeface="Montserrat"/>
                <a:cs typeface="Montserrat"/>
                <a:sym typeface="Montserrat"/>
              </a:endParaRPr>
            </a:p>
          </p:txBody>
        </p:sp>
        <p:cxnSp>
          <p:nvCxnSpPr>
            <p:cNvPr id="248" name="Google Shape;248;g2c390b49d23_0_64"/>
            <p:cNvCxnSpPr>
              <a:stCxn id="243" idx="6"/>
              <a:endCxn id="246" idx="1"/>
            </p:cNvCxnSpPr>
            <p:nvPr/>
          </p:nvCxnSpPr>
          <p:spPr>
            <a:xfrm>
              <a:off x="2597748" y="420586"/>
              <a:ext cx="566400" cy="407400"/>
            </a:xfrm>
            <a:prstGeom prst="straightConnector1">
              <a:avLst/>
            </a:prstGeom>
            <a:noFill/>
            <a:ln cap="flat" cmpd="sng" w="19050">
              <a:solidFill>
                <a:schemeClr val="dk2"/>
              </a:solidFill>
              <a:prstDash val="solid"/>
              <a:round/>
              <a:headEnd len="med" w="med" type="stealth"/>
              <a:tailEnd len="med" w="med" type="stealth"/>
            </a:ln>
          </p:spPr>
        </p:cxnSp>
        <p:cxnSp>
          <p:nvCxnSpPr>
            <p:cNvPr id="249" name="Google Shape;249;g2c390b49d23_0_64"/>
            <p:cNvCxnSpPr>
              <a:stCxn id="244" idx="5"/>
              <a:endCxn id="247" idx="1"/>
            </p:cNvCxnSpPr>
            <p:nvPr/>
          </p:nvCxnSpPr>
          <p:spPr>
            <a:xfrm>
              <a:off x="1800348" y="1541200"/>
              <a:ext cx="501000" cy="310500"/>
            </a:xfrm>
            <a:prstGeom prst="straightConnector1">
              <a:avLst/>
            </a:prstGeom>
            <a:noFill/>
            <a:ln cap="flat" cmpd="sng" w="19050">
              <a:solidFill>
                <a:schemeClr val="dk2"/>
              </a:solidFill>
              <a:prstDash val="solid"/>
              <a:round/>
              <a:headEnd len="sm" w="sm" type="none"/>
              <a:tailEnd len="med" w="med" type="stealth"/>
            </a:ln>
          </p:spPr>
        </p:cxnSp>
        <p:sp>
          <p:nvSpPr>
            <p:cNvPr id="250" name="Google Shape;250;g2c390b49d23_0_64"/>
            <p:cNvSpPr/>
            <p:nvPr/>
          </p:nvSpPr>
          <p:spPr>
            <a:xfrm>
              <a:off x="3568073" y="-5864"/>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E</a:t>
              </a:r>
              <a:endParaRPr b="0" i="0" sz="1200" u="none" cap="none" strike="noStrike">
                <a:solidFill>
                  <a:srgbClr val="000000"/>
                </a:solidFill>
                <a:latin typeface="Montserrat"/>
                <a:ea typeface="Montserrat"/>
                <a:cs typeface="Montserrat"/>
                <a:sym typeface="Montserrat"/>
              </a:endParaRPr>
            </a:p>
          </p:txBody>
        </p:sp>
        <p:cxnSp>
          <p:nvCxnSpPr>
            <p:cNvPr id="251" name="Google Shape;251;g2c390b49d23_0_64"/>
            <p:cNvCxnSpPr>
              <a:stCxn id="243" idx="7"/>
              <a:endCxn id="250" idx="2"/>
            </p:cNvCxnSpPr>
            <p:nvPr/>
          </p:nvCxnSpPr>
          <p:spPr>
            <a:xfrm>
              <a:off x="2505223" y="197847"/>
              <a:ext cx="1062900" cy="111300"/>
            </a:xfrm>
            <a:prstGeom prst="straightConnector1">
              <a:avLst/>
            </a:prstGeom>
            <a:noFill/>
            <a:ln cap="flat" cmpd="sng" w="19050">
              <a:solidFill>
                <a:schemeClr val="dk2"/>
              </a:solidFill>
              <a:prstDash val="solid"/>
              <a:round/>
              <a:headEnd len="med" w="med" type="stealth"/>
              <a:tailEnd len="sm" w="sm" type="none"/>
            </a:ln>
          </p:spPr>
        </p:cxnSp>
        <p:cxnSp>
          <p:nvCxnSpPr>
            <p:cNvPr id="252" name="Google Shape;252;g2c390b49d23_0_64"/>
            <p:cNvCxnSpPr>
              <a:stCxn id="246" idx="3"/>
              <a:endCxn id="247" idx="7"/>
            </p:cNvCxnSpPr>
            <p:nvPr/>
          </p:nvCxnSpPr>
          <p:spPr>
            <a:xfrm flipH="1">
              <a:off x="2748098" y="1273325"/>
              <a:ext cx="416100" cy="578400"/>
            </a:xfrm>
            <a:prstGeom prst="straightConnector1">
              <a:avLst/>
            </a:prstGeom>
            <a:noFill/>
            <a:ln cap="flat" cmpd="sng" w="19050">
              <a:solidFill>
                <a:schemeClr val="dk2"/>
              </a:solidFill>
              <a:prstDash val="solid"/>
              <a:round/>
              <a:headEnd len="sm" w="sm" type="none"/>
              <a:tailEnd len="med" w="med" type="stealth"/>
            </a:ln>
          </p:spPr>
        </p:cxnSp>
      </p:grpSp>
      <p:pic>
        <p:nvPicPr>
          <p:cNvPr id="253" name="Google Shape;253;g2c390b49d23_0_64"/>
          <p:cNvPicPr preferRelativeResize="0"/>
          <p:nvPr/>
        </p:nvPicPr>
        <p:blipFill rotWithShape="1">
          <a:blip r:embed="rId5">
            <a:alphaModFix/>
          </a:blip>
          <a:srcRect b="0" l="0" r="0" t="0"/>
          <a:stretch/>
        </p:blipFill>
        <p:spPr>
          <a:xfrm flipH="1">
            <a:off x="7666101" y="374975"/>
            <a:ext cx="623999" cy="646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pSp>
        <p:nvGrpSpPr>
          <p:cNvPr id="258" name="Google Shape;258;g2c390b49d23_0_97"/>
          <p:cNvGrpSpPr/>
          <p:nvPr/>
        </p:nvGrpSpPr>
        <p:grpSpPr>
          <a:xfrm>
            <a:off x="0" y="0"/>
            <a:ext cx="9144000" cy="5143500"/>
            <a:chOff x="0" y="0"/>
            <a:chExt cx="9144000" cy="5143500"/>
          </a:xfrm>
        </p:grpSpPr>
        <p:pic>
          <p:nvPicPr>
            <p:cNvPr id="259" name="Google Shape;259;g2c390b49d23_0_9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0" name="Google Shape;260;g2c390b49d23_0_97"/>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1" name="Google Shape;261;g2c390b49d23_0_9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graphicFrame>
        <p:nvGraphicFramePr>
          <p:cNvPr id="262" name="Google Shape;262;g2c390b49d23_0_97"/>
          <p:cNvGraphicFramePr/>
          <p:nvPr/>
        </p:nvGraphicFramePr>
        <p:xfrm>
          <a:off x="1029275" y="583925"/>
          <a:ext cx="3000000" cy="3000000"/>
        </p:xfrm>
        <a:graphic>
          <a:graphicData uri="http://schemas.openxmlformats.org/drawingml/2006/table">
            <a:tbl>
              <a:tblPr>
                <a:noFill/>
                <a:tableStyleId>{5750535A-27B7-40E2-AE5A-9BC8364A9091}</a:tableStyleId>
              </a:tblPr>
              <a:tblGrid>
                <a:gridCol w="4377400"/>
                <a:gridCol w="2861600"/>
              </a:tblGrid>
              <a:tr h="1853300">
                <a:tc>
                  <a:txBody>
                    <a:bodyPr/>
                    <a:lstStyle/>
                    <a:p>
                      <a:pPr indent="0" lvl="0" marL="0" marR="0" rtl="0" algn="l">
                        <a:lnSpc>
                          <a:spcPct val="115000"/>
                        </a:lnSpc>
                        <a:spcBef>
                          <a:spcPts val="0"/>
                        </a:spcBef>
                        <a:spcAft>
                          <a:spcPts val="0"/>
                        </a:spcAft>
                        <a:buClr>
                          <a:srgbClr val="000000"/>
                        </a:buClr>
                        <a:buSzPts val="1500"/>
                        <a:buFont typeface="Arial"/>
                        <a:buNone/>
                      </a:pPr>
                      <a:r>
                        <a:rPr b="1" lang="en-GB" sz="1500" u="none" cap="none" strike="noStrike">
                          <a:solidFill>
                            <a:srgbClr val="103452"/>
                          </a:solidFill>
                          <a:latin typeface="Montserrat"/>
                          <a:ea typeface="Montserrat"/>
                          <a:cs typeface="Montserrat"/>
                          <a:sym typeface="Montserrat"/>
                        </a:rPr>
                        <a:t>Weighted/Labelled Graphs</a:t>
                      </a:r>
                      <a:endParaRPr b="1" sz="1500" u="none" cap="none" strike="noStrike">
                        <a:solidFill>
                          <a:srgbClr val="10345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rPr lang="en-GB" sz="1400" u="none" cap="none" strike="noStrike">
                          <a:solidFill>
                            <a:srgbClr val="103452"/>
                          </a:solidFill>
                          <a:latin typeface="Montserrat"/>
                          <a:ea typeface="Montserrat"/>
                          <a:cs typeface="Montserrat"/>
                          <a:sym typeface="Montserrat"/>
                        </a:rPr>
                        <a:t>Directed/Undirected graphs that have values associated with each of its edges. These values can record any information relating to the edge e.g. distance between nodes. </a:t>
                      </a:r>
                      <a:endParaRPr sz="14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400"/>
                        <a:buFont typeface="Arial"/>
                        <a:buNone/>
                      </a:pPr>
                      <a:r>
                        <a:rPr b="1" lang="en-GB" sz="1400" u="sng" cap="none" strike="noStrike">
                          <a:solidFill>
                            <a:srgbClr val="103452"/>
                          </a:solidFill>
                          <a:latin typeface="Montserrat"/>
                          <a:ea typeface="Montserrat"/>
                          <a:cs typeface="Montserrat"/>
                          <a:sym typeface="Montserrat"/>
                        </a:rPr>
                        <a:t>Applications:</a:t>
                      </a:r>
                      <a:r>
                        <a:rPr lang="en-GB" sz="1400" u="none" cap="none" strike="noStrike">
                          <a:solidFill>
                            <a:srgbClr val="103452"/>
                          </a:solidFill>
                          <a:latin typeface="Montserrat"/>
                          <a:ea typeface="Montserrat"/>
                          <a:cs typeface="Montserrat"/>
                          <a:sym typeface="Montserrat"/>
                        </a:rPr>
                        <a:t> Transportation Networks,  Financial/Transactional Networks</a:t>
                      </a:r>
                      <a:endParaRPr sz="1400" u="none" cap="none" strike="noStrike">
                        <a:solidFill>
                          <a:srgbClr val="103452"/>
                        </a:solidFill>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103452"/>
                        </a:solidFill>
                      </a:endParaRPr>
                    </a:p>
                  </a:txBody>
                  <a:tcPr marT="91425" marB="91425" marR="91425" marL="91425"/>
                </a:tc>
              </a:tr>
              <a:tr h="1853300">
                <a:tc>
                  <a:txBody>
                    <a:bodyPr/>
                    <a:lstStyle/>
                    <a:p>
                      <a:pPr indent="0" lvl="0" marL="0" marR="0" rtl="0" algn="l">
                        <a:lnSpc>
                          <a:spcPct val="115000"/>
                        </a:lnSpc>
                        <a:spcBef>
                          <a:spcPts val="0"/>
                        </a:spcBef>
                        <a:spcAft>
                          <a:spcPts val="0"/>
                        </a:spcAft>
                        <a:buClr>
                          <a:srgbClr val="000000"/>
                        </a:buClr>
                        <a:buSzPts val="1500"/>
                        <a:buFont typeface="Arial"/>
                        <a:buNone/>
                      </a:pPr>
                      <a:r>
                        <a:rPr b="1" lang="en-GB" sz="1500" u="none" cap="none" strike="noStrike">
                          <a:solidFill>
                            <a:srgbClr val="103452"/>
                          </a:solidFill>
                          <a:latin typeface="Montserrat"/>
                          <a:ea typeface="Montserrat"/>
                          <a:cs typeface="Montserrat"/>
                          <a:sym typeface="Montserrat"/>
                        </a:rPr>
                        <a:t>Vertex Labelled Graphs</a:t>
                      </a:r>
                      <a:endParaRPr b="1" sz="1500" u="none" cap="none" strike="noStrike">
                        <a:solidFill>
                          <a:srgbClr val="10345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rPr lang="en-GB" sz="1400" u="none" cap="none" strike="noStrike">
                          <a:solidFill>
                            <a:srgbClr val="103452"/>
                          </a:solidFill>
                          <a:latin typeface="Montserrat"/>
                          <a:ea typeface="Montserrat"/>
                          <a:cs typeface="Montserrat"/>
                          <a:sym typeface="Montserrat"/>
                        </a:rPr>
                        <a:t>Directed/Undirected graphs where the vertices/nodes in the graph are labelled with information which identifies the vertex.</a:t>
                      </a:r>
                      <a:endParaRPr sz="14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400"/>
                        <a:buFont typeface="Arial"/>
                        <a:buNone/>
                      </a:pPr>
                      <a:r>
                        <a:rPr b="1" lang="en-GB" sz="1400" u="sng" cap="none" strike="noStrike">
                          <a:solidFill>
                            <a:srgbClr val="103452"/>
                          </a:solidFill>
                          <a:latin typeface="Montserrat"/>
                          <a:ea typeface="Montserrat"/>
                          <a:cs typeface="Montserrat"/>
                          <a:sym typeface="Montserrat"/>
                        </a:rPr>
                        <a:t>Applications:</a:t>
                      </a:r>
                      <a:r>
                        <a:rPr lang="en-GB" sz="1400" u="none" cap="none" strike="noStrike">
                          <a:solidFill>
                            <a:srgbClr val="103452"/>
                          </a:solidFill>
                          <a:latin typeface="Montserrat"/>
                          <a:ea typeface="Montserrat"/>
                          <a:cs typeface="Montserrat"/>
                          <a:sym typeface="Montserrat"/>
                        </a:rPr>
                        <a:t> Biological Networks (molecular structures), Semantic Networks</a:t>
                      </a:r>
                      <a:endParaRPr sz="1400" u="none" cap="none" strike="noStrike">
                        <a:solidFill>
                          <a:srgbClr val="103452"/>
                        </a:solidFill>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103452"/>
                        </a:solidFill>
                      </a:endParaRPr>
                    </a:p>
                  </a:txBody>
                  <a:tcPr marT="91425" marB="91425" marR="91425" marL="91425"/>
                </a:tc>
              </a:tr>
            </a:tbl>
          </a:graphicData>
        </a:graphic>
      </p:graphicFrame>
      <p:grpSp>
        <p:nvGrpSpPr>
          <p:cNvPr id="263" name="Google Shape;263;g2c390b49d23_0_97"/>
          <p:cNvGrpSpPr/>
          <p:nvPr/>
        </p:nvGrpSpPr>
        <p:grpSpPr>
          <a:xfrm>
            <a:off x="5824634" y="589453"/>
            <a:ext cx="2024661" cy="1806745"/>
            <a:chOff x="5824634" y="589453"/>
            <a:chExt cx="2024661" cy="1806745"/>
          </a:xfrm>
        </p:grpSpPr>
        <p:grpSp>
          <p:nvGrpSpPr>
            <p:cNvPr id="264" name="Google Shape;264;g2c390b49d23_0_97"/>
            <p:cNvGrpSpPr/>
            <p:nvPr/>
          </p:nvGrpSpPr>
          <p:grpSpPr>
            <a:xfrm>
              <a:off x="5824634" y="751425"/>
              <a:ext cx="2024661" cy="1644773"/>
              <a:chOff x="5914511" y="1166850"/>
              <a:chExt cx="1823526" cy="1454651"/>
            </a:xfrm>
          </p:grpSpPr>
          <p:grpSp>
            <p:nvGrpSpPr>
              <p:cNvPr id="265" name="Google Shape;265;g2c390b49d23_0_97"/>
              <p:cNvGrpSpPr/>
              <p:nvPr/>
            </p:nvGrpSpPr>
            <p:grpSpPr>
              <a:xfrm>
                <a:off x="6249189" y="1166850"/>
                <a:ext cx="1488848" cy="1454651"/>
                <a:chOff x="1800441" y="-5864"/>
                <a:chExt cx="2399432" cy="2395275"/>
              </a:xfrm>
            </p:grpSpPr>
            <p:sp>
              <p:nvSpPr>
                <p:cNvPr id="266" name="Google Shape;266;g2c390b49d23_0_97"/>
                <p:cNvSpPr/>
                <p:nvPr/>
              </p:nvSpPr>
              <p:spPr>
                <a:xfrm>
                  <a:off x="1965948" y="105586"/>
                  <a:ext cx="631800" cy="6300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cxnSp>
              <p:nvCxnSpPr>
                <p:cNvPr id="267" name="Google Shape;267;g2c390b49d23_0_97"/>
                <p:cNvCxnSpPr>
                  <a:stCxn id="266" idx="3"/>
                  <a:endCxn id="268" idx="7"/>
                </p:cNvCxnSpPr>
                <p:nvPr/>
              </p:nvCxnSpPr>
              <p:spPr>
                <a:xfrm flipH="1">
                  <a:off x="1800473" y="643325"/>
                  <a:ext cx="258000" cy="474000"/>
                </a:xfrm>
                <a:prstGeom prst="straightConnector1">
                  <a:avLst/>
                </a:prstGeom>
                <a:noFill/>
                <a:ln cap="flat" cmpd="sng" w="19050">
                  <a:solidFill>
                    <a:schemeClr val="dk2"/>
                  </a:solidFill>
                  <a:prstDash val="solid"/>
                  <a:round/>
                  <a:headEnd len="sm" w="sm" type="none"/>
                  <a:tailEnd len="sm" w="sm" type="none"/>
                </a:ln>
              </p:spPr>
            </p:cxnSp>
            <p:sp>
              <p:nvSpPr>
                <p:cNvPr id="269" name="Google Shape;269;g2c390b49d23_0_97"/>
                <p:cNvSpPr/>
                <p:nvPr/>
              </p:nvSpPr>
              <p:spPr>
                <a:xfrm>
                  <a:off x="3071673" y="735586"/>
                  <a:ext cx="631800" cy="6300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
              <p:nvSpPr>
                <p:cNvPr id="270" name="Google Shape;270;g2c390b49d23_0_97"/>
                <p:cNvSpPr/>
                <p:nvPr/>
              </p:nvSpPr>
              <p:spPr>
                <a:xfrm>
                  <a:off x="2208698" y="1759411"/>
                  <a:ext cx="631800" cy="6300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cxnSp>
              <p:nvCxnSpPr>
                <p:cNvPr id="271" name="Google Shape;271;g2c390b49d23_0_97"/>
                <p:cNvCxnSpPr>
                  <a:stCxn id="266" idx="6"/>
                  <a:endCxn id="269" idx="1"/>
                </p:cNvCxnSpPr>
                <p:nvPr/>
              </p:nvCxnSpPr>
              <p:spPr>
                <a:xfrm>
                  <a:off x="2597748" y="420586"/>
                  <a:ext cx="566400" cy="407400"/>
                </a:xfrm>
                <a:prstGeom prst="straightConnector1">
                  <a:avLst/>
                </a:prstGeom>
                <a:noFill/>
                <a:ln cap="flat" cmpd="sng" w="19050">
                  <a:solidFill>
                    <a:schemeClr val="dk2"/>
                  </a:solidFill>
                  <a:prstDash val="solid"/>
                  <a:round/>
                  <a:headEnd len="sm" w="sm" type="none"/>
                  <a:tailEnd len="sm" w="sm" type="none"/>
                </a:ln>
              </p:spPr>
            </p:cxnSp>
            <p:cxnSp>
              <p:nvCxnSpPr>
                <p:cNvPr id="272" name="Google Shape;272;g2c390b49d23_0_97"/>
                <p:cNvCxnSpPr>
                  <a:stCxn id="268" idx="5"/>
                  <a:endCxn id="270" idx="1"/>
                </p:cNvCxnSpPr>
                <p:nvPr/>
              </p:nvCxnSpPr>
              <p:spPr>
                <a:xfrm>
                  <a:off x="1800441" y="1562789"/>
                  <a:ext cx="500700" cy="288900"/>
                </a:xfrm>
                <a:prstGeom prst="straightConnector1">
                  <a:avLst/>
                </a:prstGeom>
                <a:noFill/>
                <a:ln cap="flat" cmpd="sng" w="19050">
                  <a:solidFill>
                    <a:schemeClr val="dk2"/>
                  </a:solidFill>
                  <a:prstDash val="solid"/>
                  <a:round/>
                  <a:headEnd len="sm" w="sm" type="none"/>
                  <a:tailEnd len="sm" w="sm" type="none"/>
                </a:ln>
              </p:spPr>
            </p:cxnSp>
            <p:sp>
              <p:nvSpPr>
                <p:cNvPr id="273" name="Google Shape;273;g2c390b49d23_0_97"/>
                <p:cNvSpPr/>
                <p:nvPr/>
              </p:nvSpPr>
              <p:spPr>
                <a:xfrm>
                  <a:off x="3568073" y="-5864"/>
                  <a:ext cx="631800" cy="6300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cxnSp>
              <p:nvCxnSpPr>
                <p:cNvPr id="274" name="Google Shape;274;g2c390b49d23_0_97"/>
                <p:cNvCxnSpPr>
                  <a:stCxn id="266" idx="7"/>
                  <a:endCxn id="273" idx="2"/>
                </p:cNvCxnSpPr>
                <p:nvPr/>
              </p:nvCxnSpPr>
              <p:spPr>
                <a:xfrm>
                  <a:off x="2505223" y="197847"/>
                  <a:ext cx="1062900" cy="111300"/>
                </a:xfrm>
                <a:prstGeom prst="straightConnector1">
                  <a:avLst/>
                </a:prstGeom>
                <a:noFill/>
                <a:ln cap="flat" cmpd="sng" w="19050">
                  <a:solidFill>
                    <a:schemeClr val="dk2"/>
                  </a:solidFill>
                  <a:prstDash val="solid"/>
                  <a:round/>
                  <a:headEnd len="sm" w="sm" type="none"/>
                  <a:tailEnd len="sm" w="sm" type="none"/>
                </a:ln>
              </p:spPr>
            </p:cxnSp>
            <p:cxnSp>
              <p:nvCxnSpPr>
                <p:cNvPr id="275" name="Google Shape;275;g2c390b49d23_0_97"/>
                <p:cNvCxnSpPr>
                  <a:stCxn id="269" idx="3"/>
                  <a:endCxn id="270" idx="7"/>
                </p:cNvCxnSpPr>
                <p:nvPr/>
              </p:nvCxnSpPr>
              <p:spPr>
                <a:xfrm flipH="1">
                  <a:off x="2748098" y="1273325"/>
                  <a:ext cx="416100" cy="578400"/>
                </a:xfrm>
                <a:prstGeom prst="straightConnector1">
                  <a:avLst/>
                </a:prstGeom>
                <a:noFill/>
                <a:ln cap="flat" cmpd="sng" w="19050">
                  <a:solidFill>
                    <a:schemeClr val="dk2"/>
                  </a:solidFill>
                  <a:prstDash val="solid"/>
                  <a:round/>
                  <a:headEnd len="sm" w="sm" type="none"/>
                  <a:tailEnd len="sm" w="sm" type="none"/>
                </a:ln>
              </p:spPr>
            </p:cxnSp>
          </p:grpSp>
          <p:sp>
            <p:nvSpPr>
              <p:cNvPr id="268" name="Google Shape;268;g2c390b49d23_0_97"/>
              <p:cNvSpPr/>
              <p:nvPr/>
            </p:nvSpPr>
            <p:spPr>
              <a:xfrm>
                <a:off x="5914511" y="1793009"/>
                <a:ext cx="392100" cy="3825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grpSp>
        <p:sp>
          <p:nvSpPr>
            <p:cNvPr id="276" name="Google Shape;276;g2c390b49d23_0_97"/>
            <p:cNvSpPr txBox="1"/>
            <p:nvPr/>
          </p:nvSpPr>
          <p:spPr>
            <a:xfrm rot="236951">
              <a:off x="6047088" y="1077807"/>
              <a:ext cx="296203" cy="4242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2"/>
                  </a:solidFill>
                  <a:latin typeface="Montserrat"/>
                  <a:ea typeface="Montserrat"/>
                  <a:cs typeface="Montserrat"/>
                  <a:sym typeface="Montserrat"/>
                </a:rPr>
                <a:t>6</a:t>
              </a:r>
              <a:endParaRPr b="0" i="0" sz="1300" u="none" cap="none" strike="noStrike">
                <a:solidFill>
                  <a:schemeClr val="dk2"/>
                </a:solidFill>
                <a:latin typeface="Montserrat"/>
                <a:ea typeface="Montserrat"/>
                <a:cs typeface="Montserrat"/>
                <a:sym typeface="Montserrat"/>
              </a:endParaRPr>
            </a:p>
          </p:txBody>
        </p:sp>
        <p:sp>
          <p:nvSpPr>
            <p:cNvPr id="277" name="Google Shape;277;g2c390b49d23_0_97"/>
            <p:cNvSpPr txBox="1"/>
            <p:nvPr/>
          </p:nvSpPr>
          <p:spPr>
            <a:xfrm>
              <a:off x="6977513" y="589453"/>
              <a:ext cx="295800" cy="4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2"/>
                  </a:solidFill>
                  <a:latin typeface="Montserrat"/>
                  <a:ea typeface="Montserrat"/>
                  <a:cs typeface="Montserrat"/>
                  <a:sym typeface="Montserrat"/>
                </a:rPr>
                <a:t>2</a:t>
              </a:r>
              <a:endParaRPr b="0" i="0" sz="1300" u="none" cap="none" strike="noStrike">
                <a:solidFill>
                  <a:schemeClr val="dk2"/>
                </a:solidFill>
                <a:latin typeface="Montserrat"/>
                <a:ea typeface="Montserrat"/>
                <a:cs typeface="Montserrat"/>
                <a:sym typeface="Montserrat"/>
              </a:endParaRPr>
            </a:p>
          </p:txBody>
        </p:sp>
        <p:sp>
          <p:nvSpPr>
            <p:cNvPr id="278" name="Google Shape;278;g2c390b49d23_0_97"/>
            <p:cNvSpPr txBox="1"/>
            <p:nvPr/>
          </p:nvSpPr>
          <p:spPr>
            <a:xfrm rot="-240668">
              <a:off x="6853350" y="919252"/>
              <a:ext cx="295925" cy="42434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2"/>
                  </a:solidFill>
                  <a:latin typeface="Montserrat"/>
                  <a:ea typeface="Montserrat"/>
                  <a:cs typeface="Montserrat"/>
                  <a:sym typeface="Montserrat"/>
                </a:rPr>
                <a:t>8</a:t>
              </a:r>
              <a:endParaRPr b="0" i="0" sz="1300" u="none" cap="none" strike="noStrike">
                <a:solidFill>
                  <a:schemeClr val="dk2"/>
                </a:solidFill>
                <a:latin typeface="Montserrat"/>
                <a:ea typeface="Montserrat"/>
                <a:cs typeface="Montserrat"/>
                <a:sym typeface="Montserrat"/>
              </a:endParaRPr>
            </a:p>
          </p:txBody>
        </p:sp>
        <p:sp>
          <p:nvSpPr>
            <p:cNvPr id="279" name="Google Shape;279;g2c390b49d23_0_97"/>
            <p:cNvSpPr txBox="1"/>
            <p:nvPr/>
          </p:nvSpPr>
          <p:spPr>
            <a:xfrm rot="3483">
              <a:off x="6977403" y="1728706"/>
              <a:ext cx="2961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2"/>
                  </a:solidFill>
                  <a:latin typeface="Montserrat"/>
                  <a:ea typeface="Montserrat"/>
                  <a:cs typeface="Montserrat"/>
                  <a:sym typeface="Montserrat"/>
                </a:rPr>
                <a:t>3</a:t>
              </a:r>
              <a:endParaRPr b="0" i="0" sz="1300" u="none" cap="none" strike="noStrike">
                <a:solidFill>
                  <a:schemeClr val="dk2"/>
                </a:solidFill>
                <a:latin typeface="Montserrat"/>
                <a:ea typeface="Montserrat"/>
                <a:cs typeface="Montserrat"/>
                <a:sym typeface="Montserrat"/>
              </a:endParaRPr>
            </a:p>
          </p:txBody>
        </p:sp>
        <p:sp>
          <p:nvSpPr>
            <p:cNvPr id="280" name="Google Shape;280;g2c390b49d23_0_97"/>
            <p:cNvSpPr txBox="1"/>
            <p:nvPr/>
          </p:nvSpPr>
          <p:spPr>
            <a:xfrm rot="-142867">
              <a:off x="6299692" y="1629134"/>
              <a:ext cx="296056" cy="42426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2"/>
                  </a:solidFill>
                  <a:latin typeface="Montserrat"/>
                  <a:ea typeface="Montserrat"/>
                  <a:cs typeface="Montserrat"/>
                  <a:sym typeface="Montserrat"/>
                </a:rPr>
                <a:t>1</a:t>
              </a:r>
              <a:endParaRPr b="0" i="0" sz="1300" u="none" cap="none" strike="noStrike">
                <a:solidFill>
                  <a:schemeClr val="dk2"/>
                </a:solidFill>
                <a:latin typeface="Montserrat"/>
                <a:ea typeface="Montserrat"/>
                <a:cs typeface="Montserrat"/>
                <a:sym typeface="Montserrat"/>
              </a:endParaRPr>
            </a:p>
          </p:txBody>
        </p:sp>
      </p:grpSp>
      <p:grpSp>
        <p:nvGrpSpPr>
          <p:cNvPr id="281" name="Google Shape;281;g2c390b49d23_0_97"/>
          <p:cNvGrpSpPr/>
          <p:nvPr/>
        </p:nvGrpSpPr>
        <p:grpSpPr>
          <a:xfrm>
            <a:off x="5696422" y="2747400"/>
            <a:ext cx="2126591" cy="1498999"/>
            <a:chOff x="1465326" y="-204859"/>
            <a:chExt cx="2261128" cy="2468300"/>
          </a:xfrm>
        </p:grpSpPr>
        <p:sp>
          <p:nvSpPr>
            <p:cNvPr id="282" name="Google Shape;282;g2c390b49d23_0_97"/>
            <p:cNvSpPr/>
            <p:nvPr/>
          </p:nvSpPr>
          <p:spPr>
            <a:xfrm>
              <a:off x="1907102" y="-204839"/>
              <a:ext cx="7140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cat</a:t>
              </a:r>
              <a:endParaRPr b="0" i="0" sz="1200" u="none" cap="none" strike="noStrike">
                <a:solidFill>
                  <a:srgbClr val="000000"/>
                </a:solidFill>
                <a:latin typeface="Montserrat"/>
                <a:ea typeface="Montserrat"/>
                <a:cs typeface="Montserrat"/>
                <a:sym typeface="Montserrat"/>
              </a:endParaRPr>
            </a:p>
          </p:txBody>
        </p:sp>
        <p:sp>
          <p:nvSpPr>
            <p:cNvPr id="283" name="Google Shape;283;g2c390b49d23_0_97"/>
            <p:cNvSpPr/>
            <p:nvPr/>
          </p:nvSpPr>
          <p:spPr>
            <a:xfrm>
              <a:off x="1465326" y="714292"/>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sat</a:t>
              </a:r>
              <a:endParaRPr b="0" i="0" sz="1200" u="none" cap="none" strike="noStrike">
                <a:solidFill>
                  <a:srgbClr val="000000"/>
                </a:solidFill>
                <a:latin typeface="Montserrat"/>
                <a:ea typeface="Montserrat"/>
                <a:cs typeface="Montserrat"/>
                <a:sym typeface="Montserrat"/>
              </a:endParaRPr>
            </a:p>
          </p:txBody>
        </p:sp>
        <p:cxnSp>
          <p:nvCxnSpPr>
            <p:cNvPr id="284" name="Google Shape;284;g2c390b49d23_0_97"/>
            <p:cNvCxnSpPr>
              <a:stCxn id="282" idx="3"/>
              <a:endCxn id="283" idx="7"/>
            </p:cNvCxnSpPr>
            <p:nvPr/>
          </p:nvCxnSpPr>
          <p:spPr>
            <a:xfrm flipH="1">
              <a:off x="2004465" y="332900"/>
              <a:ext cx="7200" cy="473700"/>
            </a:xfrm>
            <a:prstGeom prst="straightConnector1">
              <a:avLst/>
            </a:prstGeom>
            <a:noFill/>
            <a:ln cap="flat" cmpd="sng" w="19050">
              <a:solidFill>
                <a:schemeClr val="dk2"/>
              </a:solidFill>
              <a:prstDash val="solid"/>
              <a:round/>
              <a:headEnd len="sm" w="sm" type="none"/>
              <a:tailEnd len="med" w="med" type="triangle"/>
            </a:ln>
          </p:spPr>
        </p:cxnSp>
        <p:sp>
          <p:nvSpPr>
            <p:cNvPr id="285" name="Google Shape;285;g2c390b49d23_0_97"/>
            <p:cNvSpPr/>
            <p:nvPr/>
          </p:nvSpPr>
          <p:spPr>
            <a:xfrm>
              <a:off x="2886211" y="832746"/>
              <a:ext cx="7140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the</a:t>
              </a:r>
              <a:endParaRPr b="0" i="0" sz="1200" u="none" cap="none" strike="noStrike">
                <a:solidFill>
                  <a:srgbClr val="000000"/>
                </a:solidFill>
                <a:latin typeface="Montserrat"/>
                <a:ea typeface="Montserrat"/>
                <a:cs typeface="Montserrat"/>
                <a:sym typeface="Montserrat"/>
              </a:endParaRPr>
            </a:p>
          </p:txBody>
        </p:sp>
        <p:sp>
          <p:nvSpPr>
            <p:cNvPr id="286" name="Google Shape;286;g2c390b49d23_0_97"/>
            <p:cNvSpPr/>
            <p:nvPr/>
          </p:nvSpPr>
          <p:spPr>
            <a:xfrm>
              <a:off x="2060626" y="1633441"/>
              <a:ext cx="8256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mat</a:t>
              </a:r>
              <a:endParaRPr b="0" i="0" sz="1200" u="none" cap="none" strike="noStrike">
                <a:solidFill>
                  <a:srgbClr val="000000"/>
                </a:solidFill>
                <a:latin typeface="Montserrat"/>
                <a:ea typeface="Montserrat"/>
                <a:cs typeface="Montserrat"/>
                <a:sym typeface="Montserrat"/>
              </a:endParaRPr>
            </a:p>
          </p:txBody>
        </p:sp>
        <p:cxnSp>
          <p:nvCxnSpPr>
            <p:cNvPr id="287" name="Google Shape;287;g2c390b49d23_0_97"/>
            <p:cNvCxnSpPr>
              <a:stCxn id="283" idx="5"/>
              <a:endCxn id="286" idx="1"/>
            </p:cNvCxnSpPr>
            <p:nvPr/>
          </p:nvCxnSpPr>
          <p:spPr>
            <a:xfrm>
              <a:off x="2004601" y="1252031"/>
              <a:ext cx="177000" cy="473700"/>
            </a:xfrm>
            <a:prstGeom prst="straightConnector1">
              <a:avLst/>
            </a:prstGeom>
            <a:noFill/>
            <a:ln cap="flat" cmpd="sng" w="19050">
              <a:solidFill>
                <a:schemeClr val="dk2"/>
              </a:solidFill>
              <a:prstDash val="solid"/>
              <a:round/>
              <a:headEnd len="sm" w="sm" type="none"/>
              <a:tailEnd len="med" w="med" type="triangle"/>
            </a:ln>
          </p:spPr>
        </p:cxnSp>
        <p:sp>
          <p:nvSpPr>
            <p:cNvPr id="288" name="Google Shape;288;g2c390b49d23_0_97"/>
            <p:cNvSpPr/>
            <p:nvPr/>
          </p:nvSpPr>
          <p:spPr>
            <a:xfrm>
              <a:off x="3094654" y="-204859"/>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on</a:t>
              </a:r>
              <a:endParaRPr b="0" i="0" sz="1200" u="none" cap="none" strike="noStrike">
                <a:solidFill>
                  <a:srgbClr val="000000"/>
                </a:solidFill>
                <a:latin typeface="Montserrat"/>
                <a:ea typeface="Montserrat"/>
                <a:cs typeface="Montserrat"/>
                <a:sym typeface="Montserrat"/>
              </a:endParaRPr>
            </a:p>
          </p:txBody>
        </p:sp>
        <p:cxnSp>
          <p:nvCxnSpPr>
            <p:cNvPr id="289" name="Google Shape;289;g2c390b49d23_0_97"/>
            <p:cNvCxnSpPr>
              <a:stCxn id="282" idx="6"/>
              <a:endCxn id="288" idx="2"/>
            </p:cNvCxnSpPr>
            <p:nvPr/>
          </p:nvCxnSpPr>
          <p:spPr>
            <a:xfrm>
              <a:off x="2621102" y="110161"/>
              <a:ext cx="473700" cy="0"/>
            </a:xfrm>
            <a:prstGeom prst="straightConnector1">
              <a:avLst/>
            </a:prstGeom>
            <a:noFill/>
            <a:ln cap="flat" cmpd="sng" w="19050">
              <a:solidFill>
                <a:schemeClr val="dk2"/>
              </a:solidFill>
              <a:prstDash val="solid"/>
              <a:round/>
              <a:headEnd len="sm" w="sm" type="none"/>
              <a:tailEnd len="med" w="med" type="triangle"/>
            </a:ln>
          </p:spPr>
        </p:cxnSp>
        <p:cxnSp>
          <p:nvCxnSpPr>
            <p:cNvPr id="290" name="Google Shape;290;g2c390b49d23_0_97"/>
            <p:cNvCxnSpPr>
              <a:stCxn id="285" idx="3"/>
              <a:endCxn id="286" idx="7"/>
            </p:cNvCxnSpPr>
            <p:nvPr/>
          </p:nvCxnSpPr>
          <p:spPr>
            <a:xfrm flipH="1">
              <a:off x="2765174" y="1370485"/>
              <a:ext cx="225600" cy="355200"/>
            </a:xfrm>
            <a:prstGeom prst="straightConnector1">
              <a:avLst/>
            </a:prstGeom>
            <a:noFill/>
            <a:ln cap="flat" cmpd="sng" w="19050">
              <a:solidFill>
                <a:schemeClr val="dk2"/>
              </a:solidFill>
              <a:prstDash val="solid"/>
              <a:round/>
              <a:headEnd len="sm" w="sm" type="none"/>
              <a:tailEnd len="med" w="med" type="triangle"/>
            </a:ln>
          </p:spPr>
        </p:cxnSp>
      </p:grpSp>
      <p:cxnSp>
        <p:nvCxnSpPr>
          <p:cNvPr id="291" name="Google Shape;291;g2c390b49d23_0_97"/>
          <p:cNvCxnSpPr>
            <a:stCxn id="288" idx="3"/>
            <a:endCxn id="285" idx="0"/>
          </p:cNvCxnSpPr>
          <p:nvPr/>
        </p:nvCxnSpPr>
        <p:spPr>
          <a:xfrm>
            <a:off x="7315825" y="3073969"/>
            <a:ext cx="52800" cy="30360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pSp>
        <p:nvGrpSpPr>
          <p:cNvPr id="296" name="Google Shape;296;g2c390b49d23_0_134"/>
          <p:cNvGrpSpPr/>
          <p:nvPr/>
        </p:nvGrpSpPr>
        <p:grpSpPr>
          <a:xfrm>
            <a:off x="0" y="0"/>
            <a:ext cx="9144000" cy="5143500"/>
            <a:chOff x="0" y="0"/>
            <a:chExt cx="9144000" cy="5143500"/>
          </a:xfrm>
        </p:grpSpPr>
        <p:pic>
          <p:nvPicPr>
            <p:cNvPr id="297" name="Google Shape;297;g2c390b49d23_0_1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8" name="Google Shape;298;g2c390b49d23_0_134"/>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9" name="Google Shape;299;g2c390b49d23_0_13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graphicFrame>
        <p:nvGraphicFramePr>
          <p:cNvPr id="300" name="Google Shape;300;g2c390b49d23_0_134"/>
          <p:cNvGraphicFramePr/>
          <p:nvPr/>
        </p:nvGraphicFramePr>
        <p:xfrm>
          <a:off x="1051100" y="649300"/>
          <a:ext cx="3000000" cy="3000000"/>
        </p:xfrm>
        <a:graphic>
          <a:graphicData uri="http://schemas.openxmlformats.org/drawingml/2006/table">
            <a:tbl>
              <a:tblPr>
                <a:noFill/>
                <a:tableStyleId>{5750535A-27B7-40E2-AE5A-9BC8364A9091}</a:tableStyleId>
              </a:tblPr>
              <a:tblGrid>
                <a:gridCol w="4377400"/>
                <a:gridCol w="2861600"/>
              </a:tblGrid>
              <a:tr h="1853300">
                <a:tc>
                  <a:txBody>
                    <a:bodyPr/>
                    <a:lstStyle/>
                    <a:p>
                      <a:pPr indent="0" lvl="0" marL="0" marR="0" rtl="0" algn="l">
                        <a:lnSpc>
                          <a:spcPct val="115000"/>
                        </a:lnSpc>
                        <a:spcBef>
                          <a:spcPts val="0"/>
                        </a:spcBef>
                        <a:spcAft>
                          <a:spcPts val="0"/>
                        </a:spcAft>
                        <a:buClr>
                          <a:srgbClr val="000000"/>
                        </a:buClr>
                        <a:buSzPts val="1500"/>
                        <a:buFont typeface="Arial"/>
                        <a:buNone/>
                      </a:pPr>
                      <a:r>
                        <a:rPr b="1" lang="en-GB" sz="1500" u="none" cap="none" strike="noStrike">
                          <a:solidFill>
                            <a:srgbClr val="103452"/>
                          </a:solidFill>
                          <a:latin typeface="Montserrat"/>
                          <a:ea typeface="Montserrat"/>
                          <a:cs typeface="Montserrat"/>
                          <a:sym typeface="Montserrat"/>
                        </a:rPr>
                        <a:t>Cyclic Graphs</a:t>
                      </a:r>
                      <a:endParaRPr b="1" sz="1500" u="none" cap="none" strike="noStrike">
                        <a:solidFill>
                          <a:srgbClr val="10345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rPr lang="en-GB" sz="1400" u="none" cap="none" strike="noStrike">
                          <a:solidFill>
                            <a:srgbClr val="103452"/>
                          </a:solidFill>
                          <a:latin typeface="Montserrat"/>
                          <a:ea typeface="Montserrat"/>
                          <a:cs typeface="Montserrat"/>
                          <a:sym typeface="Montserrat"/>
                        </a:rPr>
                        <a:t>A directed graph which contains at least one cycle.</a:t>
                      </a:r>
                      <a:endParaRPr sz="14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400"/>
                        <a:buFont typeface="Arial"/>
                        <a:buNone/>
                      </a:pPr>
                      <a:r>
                        <a:rPr b="1" lang="en-GB" sz="1400" u="sng" cap="none" strike="noStrike">
                          <a:solidFill>
                            <a:srgbClr val="103452"/>
                          </a:solidFill>
                          <a:latin typeface="Montserrat"/>
                          <a:ea typeface="Montserrat"/>
                          <a:cs typeface="Montserrat"/>
                          <a:sym typeface="Montserrat"/>
                        </a:rPr>
                        <a:t>Applications:</a:t>
                      </a:r>
                      <a:r>
                        <a:rPr lang="en-GB" sz="1400" u="none" cap="none" strike="noStrike">
                          <a:solidFill>
                            <a:srgbClr val="103452"/>
                          </a:solidFill>
                          <a:latin typeface="Montserrat"/>
                          <a:ea typeface="Montserrat"/>
                          <a:cs typeface="Montserrat"/>
                          <a:sym typeface="Montserrat"/>
                        </a:rPr>
                        <a:t> Task Scheduling, Manufacturing Processes, Finite State Machines (a mathematical model of computation)</a:t>
                      </a:r>
                      <a:endParaRPr sz="1400" u="none" cap="none" strike="noStrike">
                        <a:solidFill>
                          <a:srgbClr val="103452"/>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103452"/>
                        </a:solidFill>
                      </a:endParaRPr>
                    </a:p>
                  </a:txBody>
                  <a:tcPr marT="91425" marB="91425" marR="91425" marL="91425"/>
                </a:tc>
              </a:tr>
              <a:tr h="1853300">
                <a:tc>
                  <a:txBody>
                    <a:bodyPr/>
                    <a:lstStyle/>
                    <a:p>
                      <a:pPr indent="0" lvl="0" marL="0" marR="0" rtl="0" algn="l">
                        <a:lnSpc>
                          <a:spcPct val="115000"/>
                        </a:lnSpc>
                        <a:spcBef>
                          <a:spcPts val="0"/>
                        </a:spcBef>
                        <a:spcAft>
                          <a:spcPts val="0"/>
                        </a:spcAft>
                        <a:buClr>
                          <a:srgbClr val="000000"/>
                        </a:buClr>
                        <a:buSzPts val="1500"/>
                        <a:buFont typeface="Arial"/>
                        <a:buNone/>
                      </a:pPr>
                      <a:r>
                        <a:rPr b="1" lang="en-GB" sz="1500" u="none" cap="none" strike="noStrike">
                          <a:solidFill>
                            <a:srgbClr val="103452"/>
                          </a:solidFill>
                          <a:latin typeface="Montserrat"/>
                          <a:ea typeface="Montserrat"/>
                          <a:cs typeface="Montserrat"/>
                          <a:sym typeface="Montserrat"/>
                        </a:rPr>
                        <a:t>Directed Acyclic Graphs</a:t>
                      </a:r>
                      <a:endParaRPr b="1" sz="1500" u="none" cap="none" strike="noStrike">
                        <a:solidFill>
                          <a:srgbClr val="10345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rPr lang="en-GB" sz="1400" u="none" cap="none" strike="noStrike">
                          <a:solidFill>
                            <a:srgbClr val="103452"/>
                          </a:solidFill>
                          <a:latin typeface="Montserrat"/>
                          <a:ea typeface="Montserrat"/>
                          <a:cs typeface="Montserrat"/>
                          <a:sym typeface="Montserrat"/>
                        </a:rPr>
                        <a:t>Also known as a DAG. A directed graph with no cycles. Various use-cases across fields.</a:t>
                      </a:r>
                      <a:endParaRPr sz="14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400"/>
                        <a:buFont typeface="Arial"/>
                        <a:buNone/>
                      </a:pPr>
                      <a:r>
                        <a:rPr b="1" lang="en-GB" sz="1400" u="sng" cap="none" strike="noStrike">
                          <a:solidFill>
                            <a:srgbClr val="103452"/>
                          </a:solidFill>
                          <a:latin typeface="Montserrat"/>
                          <a:ea typeface="Montserrat"/>
                          <a:cs typeface="Montserrat"/>
                          <a:sym typeface="Montserrat"/>
                        </a:rPr>
                        <a:t>Applications:</a:t>
                      </a:r>
                      <a:r>
                        <a:rPr lang="en-GB" sz="1400" u="none" cap="none" strike="noStrike">
                          <a:solidFill>
                            <a:srgbClr val="103452"/>
                          </a:solidFill>
                          <a:latin typeface="Montserrat"/>
                          <a:ea typeface="Montserrat"/>
                          <a:cs typeface="Montserrat"/>
                          <a:sym typeface="Montserrat"/>
                        </a:rPr>
                        <a:t> Dependency Resolution Systems e.g. package management, Project Management, Compiler Design</a:t>
                      </a:r>
                      <a:endParaRPr sz="1400" u="none" cap="none" strike="noStrike">
                        <a:solidFill>
                          <a:srgbClr val="103452"/>
                        </a:solidFill>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103452"/>
                        </a:solidFill>
                      </a:endParaRPr>
                    </a:p>
                  </a:txBody>
                  <a:tcPr marT="91425" marB="91425" marR="91425" marL="91425"/>
                </a:tc>
              </a:tr>
            </a:tbl>
          </a:graphicData>
        </a:graphic>
      </p:graphicFrame>
      <p:grpSp>
        <p:nvGrpSpPr>
          <p:cNvPr id="301" name="Google Shape;301;g2c390b49d23_0_134"/>
          <p:cNvGrpSpPr/>
          <p:nvPr/>
        </p:nvGrpSpPr>
        <p:grpSpPr>
          <a:xfrm>
            <a:off x="5499302" y="821950"/>
            <a:ext cx="2562613" cy="1486038"/>
            <a:chOff x="5499302" y="821950"/>
            <a:chExt cx="2562613" cy="1486038"/>
          </a:xfrm>
        </p:grpSpPr>
        <p:sp>
          <p:nvSpPr>
            <p:cNvPr id="302" name="Google Shape;302;g2c390b49d23_0_134"/>
            <p:cNvSpPr txBox="1"/>
            <p:nvPr/>
          </p:nvSpPr>
          <p:spPr>
            <a:xfrm rot="6966">
              <a:off x="6823885" y="822250"/>
              <a:ext cx="296101" cy="4242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2"/>
                  </a:solidFill>
                  <a:latin typeface="Montserrat"/>
                  <a:ea typeface="Montserrat"/>
                  <a:cs typeface="Montserrat"/>
                  <a:sym typeface="Montserrat"/>
                </a:rPr>
                <a:t>0</a:t>
              </a:r>
              <a:endParaRPr b="0" i="0" sz="1300" u="none" cap="none" strike="noStrike">
                <a:solidFill>
                  <a:schemeClr val="dk2"/>
                </a:solidFill>
                <a:latin typeface="Montserrat"/>
                <a:ea typeface="Montserrat"/>
                <a:cs typeface="Montserrat"/>
                <a:sym typeface="Montserrat"/>
              </a:endParaRPr>
            </a:p>
          </p:txBody>
        </p:sp>
        <p:sp>
          <p:nvSpPr>
            <p:cNvPr id="303" name="Google Shape;303;g2c390b49d23_0_134"/>
            <p:cNvSpPr txBox="1"/>
            <p:nvPr/>
          </p:nvSpPr>
          <p:spPr>
            <a:xfrm rot="6966">
              <a:off x="7229710" y="1404900"/>
              <a:ext cx="296101" cy="4242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2"/>
                  </a:solidFill>
                  <a:latin typeface="Montserrat"/>
                  <a:ea typeface="Montserrat"/>
                  <a:cs typeface="Montserrat"/>
                  <a:sym typeface="Montserrat"/>
                </a:rPr>
                <a:t>1</a:t>
              </a:r>
              <a:endParaRPr b="0" i="0" sz="1300" u="none" cap="none" strike="noStrike">
                <a:solidFill>
                  <a:schemeClr val="dk2"/>
                </a:solidFill>
                <a:latin typeface="Montserrat"/>
                <a:ea typeface="Montserrat"/>
                <a:cs typeface="Montserrat"/>
                <a:sym typeface="Montserrat"/>
              </a:endParaRPr>
            </a:p>
          </p:txBody>
        </p:sp>
        <p:sp>
          <p:nvSpPr>
            <p:cNvPr id="304" name="Google Shape;304;g2c390b49d23_0_134"/>
            <p:cNvSpPr txBox="1"/>
            <p:nvPr/>
          </p:nvSpPr>
          <p:spPr>
            <a:xfrm rot="6966">
              <a:off x="6303910" y="1151800"/>
              <a:ext cx="296101" cy="4242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2"/>
                  </a:solidFill>
                  <a:latin typeface="Montserrat"/>
                  <a:ea typeface="Montserrat"/>
                  <a:cs typeface="Montserrat"/>
                  <a:sym typeface="Montserrat"/>
                </a:rPr>
                <a:t>0</a:t>
              </a:r>
              <a:endParaRPr b="0" i="0" sz="1300" u="none" cap="none" strike="noStrike">
                <a:solidFill>
                  <a:schemeClr val="dk2"/>
                </a:solidFill>
                <a:latin typeface="Montserrat"/>
                <a:ea typeface="Montserrat"/>
                <a:cs typeface="Montserrat"/>
                <a:sym typeface="Montserrat"/>
              </a:endParaRPr>
            </a:p>
          </p:txBody>
        </p:sp>
        <p:sp>
          <p:nvSpPr>
            <p:cNvPr id="305" name="Google Shape;305;g2c390b49d23_0_134"/>
            <p:cNvSpPr txBox="1"/>
            <p:nvPr/>
          </p:nvSpPr>
          <p:spPr>
            <a:xfrm rot="6966">
              <a:off x="7765385" y="870375"/>
              <a:ext cx="296101" cy="4242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2"/>
                  </a:solidFill>
                  <a:latin typeface="Montserrat"/>
                  <a:ea typeface="Montserrat"/>
                  <a:cs typeface="Montserrat"/>
                  <a:sym typeface="Montserrat"/>
                </a:rPr>
                <a:t>0</a:t>
              </a:r>
              <a:endParaRPr b="0" i="0" sz="1300" u="none" cap="none" strike="noStrike">
                <a:solidFill>
                  <a:schemeClr val="dk2"/>
                </a:solidFill>
                <a:latin typeface="Montserrat"/>
                <a:ea typeface="Montserrat"/>
                <a:cs typeface="Montserrat"/>
                <a:sym typeface="Montserrat"/>
              </a:endParaRPr>
            </a:p>
          </p:txBody>
        </p:sp>
        <p:grpSp>
          <p:nvGrpSpPr>
            <p:cNvPr id="306" name="Google Shape;306;g2c390b49d23_0_134"/>
            <p:cNvGrpSpPr/>
            <p:nvPr/>
          </p:nvGrpSpPr>
          <p:grpSpPr>
            <a:xfrm>
              <a:off x="5499302" y="1219743"/>
              <a:ext cx="2324069" cy="1088245"/>
              <a:chOff x="5269101" y="1118300"/>
              <a:chExt cx="2324069" cy="1023363"/>
            </a:xfrm>
          </p:grpSpPr>
          <p:cxnSp>
            <p:nvCxnSpPr>
              <p:cNvPr id="307" name="Google Shape;307;g2c390b49d23_0_134"/>
              <p:cNvCxnSpPr>
                <a:endCxn id="308" idx="2"/>
              </p:cNvCxnSpPr>
              <p:nvPr/>
            </p:nvCxnSpPr>
            <p:spPr>
              <a:xfrm flipH="1" rot="10800000">
                <a:off x="5269101" y="1334609"/>
                <a:ext cx="248100" cy="152100"/>
              </a:xfrm>
              <a:prstGeom prst="straightConnector1">
                <a:avLst/>
              </a:prstGeom>
              <a:noFill/>
              <a:ln cap="flat" cmpd="sng" w="19050">
                <a:solidFill>
                  <a:schemeClr val="dk2"/>
                </a:solidFill>
                <a:prstDash val="solid"/>
                <a:round/>
                <a:headEnd len="sm" w="sm" type="none"/>
                <a:tailEnd len="med" w="med" type="triangle"/>
              </a:ln>
            </p:spPr>
          </p:cxnSp>
          <p:grpSp>
            <p:nvGrpSpPr>
              <p:cNvPr id="309" name="Google Shape;309;g2c390b49d23_0_134"/>
              <p:cNvGrpSpPr/>
              <p:nvPr/>
            </p:nvGrpSpPr>
            <p:grpSpPr>
              <a:xfrm>
                <a:off x="5517201" y="1118300"/>
                <a:ext cx="2075969" cy="1023363"/>
                <a:chOff x="5654426" y="1182875"/>
                <a:chExt cx="2075969" cy="1023363"/>
              </a:xfrm>
            </p:grpSpPr>
            <p:grpSp>
              <p:nvGrpSpPr>
                <p:cNvPr id="310" name="Google Shape;310;g2c390b49d23_0_134"/>
                <p:cNvGrpSpPr/>
                <p:nvPr/>
              </p:nvGrpSpPr>
              <p:grpSpPr>
                <a:xfrm>
                  <a:off x="5654426" y="1182875"/>
                  <a:ext cx="2075969" cy="1023363"/>
                  <a:chOff x="6009771" y="1406747"/>
                  <a:chExt cx="1869737" cy="905071"/>
                </a:xfrm>
              </p:grpSpPr>
              <p:sp>
                <p:nvSpPr>
                  <p:cNvPr id="311" name="Google Shape;311;g2c390b49d23_0_134"/>
                  <p:cNvSpPr/>
                  <p:nvPr/>
                </p:nvSpPr>
                <p:spPr>
                  <a:xfrm>
                    <a:off x="7487408" y="1929318"/>
                    <a:ext cx="392100" cy="38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C</a:t>
                    </a:r>
                    <a:endParaRPr b="0" i="0" sz="1200" u="none" cap="none" strike="noStrike">
                      <a:solidFill>
                        <a:srgbClr val="000000"/>
                      </a:solidFill>
                      <a:latin typeface="Montserrat"/>
                      <a:ea typeface="Montserrat"/>
                      <a:cs typeface="Montserrat"/>
                      <a:sym typeface="Montserrat"/>
                    </a:endParaRPr>
                  </a:p>
                </p:txBody>
              </p:sp>
              <p:grpSp>
                <p:nvGrpSpPr>
                  <p:cNvPr id="312" name="Google Shape;312;g2c390b49d23_0_134"/>
                  <p:cNvGrpSpPr/>
                  <p:nvPr/>
                </p:nvGrpSpPr>
                <p:grpSpPr>
                  <a:xfrm>
                    <a:off x="6009771" y="1406747"/>
                    <a:ext cx="1535085" cy="578537"/>
                    <a:chOff x="1414594" y="389158"/>
                    <a:chExt cx="2473948" cy="952639"/>
                  </a:xfrm>
                </p:grpSpPr>
                <p:cxnSp>
                  <p:nvCxnSpPr>
                    <p:cNvPr id="313" name="Google Shape;313;g2c390b49d23_0_134"/>
                    <p:cNvCxnSpPr>
                      <a:stCxn id="314" idx="5"/>
                      <a:endCxn id="311" idx="1"/>
                    </p:cNvCxnSpPr>
                    <p:nvPr/>
                  </p:nvCxnSpPr>
                  <p:spPr>
                    <a:xfrm>
                      <a:off x="3418442" y="926897"/>
                      <a:ext cx="470100" cy="414900"/>
                    </a:xfrm>
                    <a:prstGeom prst="straightConnector1">
                      <a:avLst/>
                    </a:prstGeom>
                    <a:noFill/>
                    <a:ln cap="flat" cmpd="sng" w="19050">
                      <a:solidFill>
                        <a:schemeClr val="dk2"/>
                      </a:solidFill>
                      <a:prstDash val="solid"/>
                      <a:round/>
                      <a:headEnd len="sm" w="sm" type="none"/>
                      <a:tailEnd len="med" w="med" type="triangle"/>
                    </a:ln>
                  </p:spPr>
                </p:cxnSp>
                <p:sp>
                  <p:nvSpPr>
                    <p:cNvPr id="314" name="Google Shape;314;g2c390b49d23_0_134"/>
                    <p:cNvSpPr/>
                    <p:nvPr/>
                  </p:nvSpPr>
                  <p:spPr>
                    <a:xfrm>
                      <a:off x="2879167" y="389158"/>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B</a:t>
                      </a:r>
                      <a:endParaRPr b="0" i="0" sz="1200" u="none" cap="none" strike="noStrike">
                        <a:solidFill>
                          <a:srgbClr val="000000"/>
                        </a:solidFill>
                        <a:latin typeface="Montserrat"/>
                        <a:ea typeface="Montserrat"/>
                        <a:cs typeface="Montserrat"/>
                        <a:sym typeface="Montserrat"/>
                      </a:endParaRPr>
                    </a:p>
                  </p:txBody>
                </p:sp>
                <p:cxnSp>
                  <p:nvCxnSpPr>
                    <p:cNvPr id="315" name="Google Shape;315;g2c390b49d23_0_134"/>
                    <p:cNvCxnSpPr>
                      <a:stCxn id="308" idx="6"/>
                      <a:endCxn id="314" idx="2"/>
                    </p:cNvCxnSpPr>
                    <p:nvPr/>
                  </p:nvCxnSpPr>
                  <p:spPr>
                    <a:xfrm>
                      <a:off x="2046394" y="704169"/>
                      <a:ext cx="832800" cy="0"/>
                    </a:xfrm>
                    <a:prstGeom prst="straightConnector1">
                      <a:avLst/>
                    </a:prstGeom>
                    <a:noFill/>
                    <a:ln cap="flat" cmpd="sng" w="19050">
                      <a:solidFill>
                        <a:schemeClr val="dk2"/>
                      </a:solidFill>
                      <a:prstDash val="solid"/>
                      <a:round/>
                      <a:headEnd len="sm" w="sm" type="none"/>
                      <a:tailEnd len="med" w="med" type="triangle"/>
                    </a:ln>
                  </p:spPr>
                </p:cxnSp>
                <p:sp>
                  <p:nvSpPr>
                    <p:cNvPr id="308" name="Google Shape;308;g2c390b49d23_0_134"/>
                    <p:cNvSpPr/>
                    <p:nvPr/>
                  </p:nvSpPr>
                  <p:spPr>
                    <a:xfrm>
                      <a:off x="1414594" y="389169"/>
                      <a:ext cx="6318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A</a:t>
                      </a:r>
                      <a:endParaRPr b="0" i="0" sz="1200" u="none" cap="none" strike="noStrike">
                        <a:solidFill>
                          <a:srgbClr val="000000"/>
                        </a:solidFill>
                        <a:latin typeface="Montserrat"/>
                        <a:ea typeface="Montserrat"/>
                        <a:cs typeface="Montserrat"/>
                        <a:sym typeface="Montserrat"/>
                      </a:endParaRPr>
                    </a:p>
                  </p:txBody>
                </p:sp>
              </p:grpSp>
            </p:grpSp>
            <p:cxnSp>
              <p:nvCxnSpPr>
                <p:cNvPr id="316" name="Google Shape;316;g2c390b49d23_0_134"/>
                <p:cNvCxnSpPr>
                  <a:stCxn id="314" idx="7"/>
                  <a:endCxn id="314" idx="1"/>
                </p:cNvCxnSpPr>
                <p:nvPr/>
              </p:nvCxnSpPr>
              <p:spPr>
                <a:xfrm rot="5400000">
                  <a:off x="6880760" y="1092628"/>
                  <a:ext cx="600" cy="307800"/>
                </a:xfrm>
                <a:prstGeom prst="bentConnector3">
                  <a:avLst>
                    <a:gd fmla="val 4230803" name="adj1"/>
                  </a:avLst>
                </a:prstGeom>
                <a:noFill/>
                <a:ln cap="flat" cmpd="sng" w="19050">
                  <a:solidFill>
                    <a:schemeClr val="dk2"/>
                  </a:solidFill>
                  <a:prstDash val="solid"/>
                  <a:round/>
                  <a:headEnd len="med" w="med" type="triangle"/>
                  <a:tailEnd len="sm" w="sm" type="none"/>
                </a:ln>
              </p:spPr>
            </p:cxnSp>
            <p:cxnSp>
              <p:nvCxnSpPr>
                <p:cNvPr id="317" name="Google Shape;317;g2c390b49d23_0_134"/>
                <p:cNvCxnSpPr>
                  <a:stCxn id="311" idx="6"/>
                  <a:endCxn id="308" idx="0"/>
                </p:cNvCxnSpPr>
                <p:nvPr/>
              </p:nvCxnSpPr>
              <p:spPr>
                <a:xfrm rot="10800000">
                  <a:off x="5872195" y="1182992"/>
                  <a:ext cx="1858200" cy="807000"/>
                </a:xfrm>
                <a:prstGeom prst="bentConnector4">
                  <a:avLst>
                    <a:gd fmla="val -34970" name="adj1"/>
                    <a:gd fmla="val 129133" name="adj2"/>
                  </a:avLst>
                </a:prstGeom>
                <a:noFill/>
                <a:ln cap="flat" cmpd="sng" w="19050">
                  <a:solidFill>
                    <a:schemeClr val="dk2"/>
                  </a:solidFill>
                  <a:prstDash val="solid"/>
                  <a:round/>
                  <a:headEnd len="sm" w="sm" type="none"/>
                  <a:tailEnd len="med" w="med" type="triangle"/>
                </a:ln>
              </p:spPr>
            </p:cxnSp>
          </p:grpSp>
        </p:grpSp>
      </p:grpSp>
      <p:grpSp>
        <p:nvGrpSpPr>
          <p:cNvPr id="318" name="Google Shape;318;g2c390b49d23_0_134"/>
          <p:cNvGrpSpPr/>
          <p:nvPr/>
        </p:nvGrpSpPr>
        <p:grpSpPr>
          <a:xfrm>
            <a:off x="6107750" y="2658925"/>
            <a:ext cx="1615400" cy="1537225"/>
            <a:chOff x="5644275" y="2691225"/>
            <a:chExt cx="1615400" cy="1537225"/>
          </a:xfrm>
        </p:grpSpPr>
        <p:sp>
          <p:nvSpPr>
            <p:cNvPr id="319" name="Google Shape;319;g2c390b49d23_0_134"/>
            <p:cNvSpPr/>
            <p:nvPr/>
          </p:nvSpPr>
          <p:spPr>
            <a:xfrm>
              <a:off x="6246875" y="2691225"/>
              <a:ext cx="424200" cy="4248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p:txBody>
        </p:sp>
        <p:grpSp>
          <p:nvGrpSpPr>
            <p:cNvPr id="320" name="Google Shape;320;g2c390b49d23_0_134"/>
            <p:cNvGrpSpPr/>
            <p:nvPr/>
          </p:nvGrpSpPr>
          <p:grpSpPr>
            <a:xfrm>
              <a:off x="6161175" y="3053700"/>
              <a:ext cx="595600" cy="201900"/>
              <a:chOff x="5863375" y="3340350"/>
              <a:chExt cx="595600" cy="201900"/>
            </a:xfrm>
          </p:grpSpPr>
          <p:cxnSp>
            <p:nvCxnSpPr>
              <p:cNvPr id="321" name="Google Shape;321;g2c390b49d23_0_134"/>
              <p:cNvCxnSpPr>
                <a:stCxn id="322" idx="0"/>
                <a:endCxn id="319" idx="3"/>
              </p:cNvCxnSpPr>
              <p:nvPr/>
            </p:nvCxnSpPr>
            <p:spPr>
              <a:xfrm flipH="1" rot="10800000">
                <a:off x="5863375" y="3340350"/>
                <a:ext cx="147900" cy="201900"/>
              </a:xfrm>
              <a:prstGeom prst="straightConnector1">
                <a:avLst/>
              </a:prstGeom>
              <a:noFill/>
              <a:ln cap="flat" cmpd="sng" w="9525">
                <a:solidFill>
                  <a:schemeClr val="dk2"/>
                </a:solidFill>
                <a:prstDash val="solid"/>
                <a:round/>
                <a:headEnd len="sm" w="sm" type="none"/>
                <a:tailEnd len="med" w="med" type="stealth"/>
              </a:ln>
            </p:spPr>
          </p:cxnSp>
          <p:cxnSp>
            <p:nvCxnSpPr>
              <p:cNvPr id="323" name="Google Shape;323;g2c390b49d23_0_134"/>
              <p:cNvCxnSpPr>
                <a:stCxn id="324" idx="0"/>
                <a:endCxn id="319" idx="5"/>
              </p:cNvCxnSpPr>
              <p:nvPr/>
            </p:nvCxnSpPr>
            <p:spPr>
              <a:xfrm rot="10800000">
                <a:off x="6311075" y="3340350"/>
                <a:ext cx="147900" cy="201900"/>
              </a:xfrm>
              <a:prstGeom prst="straightConnector1">
                <a:avLst/>
              </a:prstGeom>
              <a:noFill/>
              <a:ln cap="flat" cmpd="sng" w="9525">
                <a:solidFill>
                  <a:schemeClr val="dk2"/>
                </a:solidFill>
                <a:prstDash val="solid"/>
                <a:round/>
                <a:headEnd len="sm" w="sm" type="none"/>
                <a:tailEnd len="med" w="med" type="stealth"/>
              </a:ln>
            </p:spPr>
          </p:cxnSp>
        </p:grpSp>
        <p:grpSp>
          <p:nvGrpSpPr>
            <p:cNvPr id="325" name="Google Shape;325;g2c390b49d23_0_134"/>
            <p:cNvGrpSpPr/>
            <p:nvPr/>
          </p:nvGrpSpPr>
          <p:grpSpPr>
            <a:xfrm>
              <a:off x="5644275" y="3255600"/>
              <a:ext cx="1615400" cy="972850"/>
              <a:chOff x="5644275" y="2994200"/>
              <a:chExt cx="1615400" cy="972850"/>
            </a:xfrm>
          </p:grpSpPr>
          <p:sp>
            <p:nvSpPr>
              <p:cNvPr id="322" name="Google Shape;322;g2c390b49d23_0_134"/>
              <p:cNvSpPr/>
              <p:nvPr/>
            </p:nvSpPr>
            <p:spPr>
              <a:xfrm>
                <a:off x="5949075" y="2994200"/>
                <a:ext cx="424200" cy="4248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p:txBody>
          </p:sp>
          <p:cxnSp>
            <p:nvCxnSpPr>
              <p:cNvPr id="326" name="Google Shape;326;g2c390b49d23_0_134"/>
              <p:cNvCxnSpPr>
                <a:stCxn id="327" idx="0"/>
                <a:endCxn id="322" idx="3"/>
              </p:cNvCxnSpPr>
              <p:nvPr/>
            </p:nvCxnSpPr>
            <p:spPr>
              <a:xfrm flipH="1" rot="10800000">
                <a:off x="5856375" y="3356850"/>
                <a:ext cx="154800" cy="185400"/>
              </a:xfrm>
              <a:prstGeom prst="straightConnector1">
                <a:avLst/>
              </a:prstGeom>
              <a:noFill/>
              <a:ln cap="flat" cmpd="sng" w="9525">
                <a:solidFill>
                  <a:schemeClr val="dk2"/>
                </a:solidFill>
                <a:prstDash val="solid"/>
                <a:round/>
                <a:headEnd len="sm" w="sm" type="none"/>
                <a:tailEnd len="med" w="med" type="stealth"/>
              </a:ln>
            </p:spPr>
          </p:cxnSp>
          <p:cxnSp>
            <p:nvCxnSpPr>
              <p:cNvPr id="328" name="Google Shape;328;g2c390b49d23_0_134"/>
              <p:cNvCxnSpPr>
                <a:stCxn id="329" idx="0"/>
                <a:endCxn id="322" idx="5"/>
              </p:cNvCxnSpPr>
              <p:nvPr/>
            </p:nvCxnSpPr>
            <p:spPr>
              <a:xfrm rot="10800000">
                <a:off x="6311275" y="3356850"/>
                <a:ext cx="140700" cy="185400"/>
              </a:xfrm>
              <a:prstGeom prst="straightConnector1">
                <a:avLst/>
              </a:prstGeom>
              <a:noFill/>
              <a:ln cap="flat" cmpd="sng" w="9525">
                <a:solidFill>
                  <a:schemeClr val="dk2"/>
                </a:solidFill>
                <a:prstDash val="solid"/>
                <a:round/>
                <a:headEnd len="sm" w="sm" type="none"/>
                <a:tailEnd len="med" w="med" type="stealth"/>
              </a:ln>
            </p:spPr>
          </p:cxnSp>
          <p:sp>
            <p:nvSpPr>
              <p:cNvPr id="324" name="Google Shape;324;g2c390b49d23_0_134"/>
              <p:cNvSpPr/>
              <p:nvPr/>
            </p:nvSpPr>
            <p:spPr>
              <a:xfrm>
                <a:off x="6544675" y="2994200"/>
                <a:ext cx="424200" cy="4248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p:txBody>
          </p:sp>
          <p:cxnSp>
            <p:nvCxnSpPr>
              <p:cNvPr id="330" name="Google Shape;330;g2c390b49d23_0_134"/>
              <p:cNvCxnSpPr>
                <a:stCxn id="329" idx="0"/>
                <a:endCxn id="324" idx="3"/>
              </p:cNvCxnSpPr>
              <p:nvPr/>
            </p:nvCxnSpPr>
            <p:spPr>
              <a:xfrm flipH="1" rot="10800000">
                <a:off x="6451975" y="3356850"/>
                <a:ext cx="154800" cy="185400"/>
              </a:xfrm>
              <a:prstGeom prst="straightConnector1">
                <a:avLst/>
              </a:prstGeom>
              <a:noFill/>
              <a:ln cap="flat" cmpd="sng" w="9525">
                <a:solidFill>
                  <a:schemeClr val="dk2"/>
                </a:solidFill>
                <a:prstDash val="solid"/>
                <a:round/>
                <a:headEnd len="sm" w="sm" type="none"/>
                <a:tailEnd len="med" w="med" type="stealth"/>
              </a:ln>
            </p:spPr>
          </p:cxnSp>
          <p:cxnSp>
            <p:nvCxnSpPr>
              <p:cNvPr id="331" name="Google Shape;331;g2c390b49d23_0_134"/>
              <p:cNvCxnSpPr>
                <a:stCxn id="332" idx="0"/>
                <a:endCxn id="324" idx="5"/>
              </p:cNvCxnSpPr>
              <p:nvPr/>
            </p:nvCxnSpPr>
            <p:spPr>
              <a:xfrm rot="10800000">
                <a:off x="6906875" y="3356850"/>
                <a:ext cx="140700" cy="185400"/>
              </a:xfrm>
              <a:prstGeom prst="straightConnector1">
                <a:avLst/>
              </a:prstGeom>
              <a:noFill/>
              <a:ln cap="flat" cmpd="sng" w="9525">
                <a:solidFill>
                  <a:schemeClr val="dk2"/>
                </a:solidFill>
                <a:prstDash val="solid"/>
                <a:round/>
                <a:headEnd len="sm" w="sm" type="none"/>
                <a:tailEnd len="med" w="med" type="stealth"/>
              </a:ln>
            </p:spPr>
          </p:cxnSp>
          <p:sp>
            <p:nvSpPr>
              <p:cNvPr id="332" name="Google Shape;332;g2c390b49d23_0_134"/>
              <p:cNvSpPr/>
              <p:nvPr/>
            </p:nvSpPr>
            <p:spPr>
              <a:xfrm>
                <a:off x="6835475" y="3542250"/>
                <a:ext cx="424200" cy="4248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A</a:t>
                </a:r>
                <a:endParaRPr b="0" i="0" sz="1200" u="none" cap="none" strike="noStrike">
                  <a:solidFill>
                    <a:srgbClr val="000000"/>
                  </a:solidFill>
                  <a:latin typeface="Montserrat"/>
                  <a:ea typeface="Montserrat"/>
                  <a:cs typeface="Montserrat"/>
                  <a:sym typeface="Montserrat"/>
                </a:endParaRPr>
              </a:p>
            </p:txBody>
          </p:sp>
          <p:sp>
            <p:nvSpPr>
              <p:cNvPr id="329" name="Google Shape;329;g2c390b49d23_0_134"/>
              <p:cNvSpPr/>
              <p:nvPr/>
            </p:nvSpPr>
            <p:spPr>
              <a:xfrm>
                <a:off x="6239875" y="3542250"/>
                <a:ext cx="424200" cy="4248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B</a:t>
                </a:r>
                <a:endParaRPr b="0" i="0" sz="1200" u="none" cap="none" strike="noStrike">
                  <a:solidFill>
                    <a:srgbClr val="000000"/>
                  </a:solidFill>
                  <a:latin typeface="Montserrat"/>
                  <a:ea typeface="Montserrat"/>
                  <a:cs typeface="Montserrat"/>
                  <a:sym typeface="Montserrat"/>
                </a:endParaRPr>
              </a:p>
            </p:txBody>
          </p:sp>
          <p:sp>
            <p:nvSpPr>
              <p:cNvPr id="327" name="Google Shape;327;g2c390b49d23_0_134"/>
              <p:cNvSpPr/>
              <p:nvPr/>
            </p:nvSpPr>
            <p:spPr>
              <a:xfrm>
                <a:off x="5644275" y="3542250"/>
                <a:ext cx="424200" cy="4248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Montserrat"/>
                    <a:ea typeface="Montserrat"/>
                    <a:cs typeface="Montserrat"/>
                    <a:sym typeface="Montserrat"/>
                  </a:rPr>
                  <a:t>A</a:t>
                </a:r>
                <a:endParaRPr b="0" i="0" sz="1200" u="none" cap="none" strike="noStrike">
                  <a:solidFill>
                    <a:srgbClr val="000000"/>
                  </a:solidFill>
                  <a:latin typeface="Montserrat"/>
                  <a:ea typeface="Montserrat"/>
                  <a:cs typeface="Montserrat"/>
                  <a:sym typeface="Montserrat"/>
                </a:endParaRPr>
              </a:p>
            </p:txBody>
          </p:sp>
        </p:grpSp>
      </p:grpSp>
      <p:pic>
        <p:nvPicPr>
          <p:cNvPr id="333" name="Google Shape;333;g2c390b49d23_0_134"/>
          <p:cNvPicPr preferRelativeResize="0"/>
          <p:nvPr/>
        </p:nvPicPr>
        <p:blipFill rotWithShape="1">
          <a:blip r:embed="rId5">
            <a:alphaModFix/>
          </a:blip>
          <a:srcRect b="0" l="0" r="0" t="0"/>
          <a:stretch/>
        </p:blipFill>
        <p:spPr>
          <a:xfrm flipH="1">
            <a:off x="762960" y="3992621"/>
            <a:ext cx="388825" cy="4174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g2c390b49d23_0_175"/>
          <p:cNvGrpSpPr/>
          <p:nvPr/>
        </p:nvGrpSpPr>
        <p:grpSpPr>
          <a:xfrm>
            <a:off x="0" y="0"/>
            <a:ext cx="9144000" cy="5143500"/>
            <a:chOff x="0" y="0"/>
            <a:chExt cx="9144000" cy="5143500"/>
          </a:xfrm>
        </p:grpSpPr>
        <p:pic>
          <p:nvPicPr>
            <p:cNvPr id="339" name="Google Shape;339;g2c390b49d23_0_17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40" name="Google Shape;340;g2c390b49d23_0_175"/>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1" name="Google Shape;341;g2c390b49d23_0_175"/>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graphicFrame>
        <p:nvGraphicFramePr>
          <p:cNvPr id="342" name="Google Shape;342;g2c390b49d23_0_175"/>
          <p:cNvGraphicFramePr/>
          <p:nvPr/>
        </p:nvGraphicFramePr>
        <p:xfrm>
          <a:off x="1051100" y="649300"/>
          <a:ext cx="3000000" cy="3000000"/>
        </p:xfrm>
        <a:graphic>
          <a:graphicData uri="http://schemas.openxmlformats.org/drawingml/2006/table">
            <a:tbl>
              <a:tblPr>
                <a:noFill/>
                <a:tableStyleId>{5750535A-27B7-40E2-AE5A-9BC8364A9091}</a:tableStyleId>
              </a:tblPr>
              <a:tblGrid>
                <a:gridCol w="4377400"/>
                <a:gridCol w="2861600"/>
              </a:tblGrid>
              <a:tr h="1853300">
                <a:tc>
                  <a:txBody>
                    <a:bodyPr/>
                    <a:lstStyle/>
                    <a:p>
                      <a:pPr indent="0" lvl="0" marL="0" marR="0" rtl="0" algn="l">
                        <a:lnSpc>
                          <a:spcPct val="115000"/>
                        </a:lnSpc>
                        <a:spcBef>
                          <a:spcPts val="0"/>
                        </a:spcBef>
                        <a:spcAft>
                          <a:spcPts val="0"/>
                        </a:spcAft>
                        <a:buClr>
                          <a:srgbClr val="000000"/>
                        </a:buClr>
                        <a:buSzPts val="1500"/>
                        <a:buFont typeface="Arial"/>
                        <a:buNone/>
                      </a:pPr>
                      <a:r>
                        <a:rPr b="1" lang="en-GB" sz="1500" u="none" cap="none" strike="noStrike">
                          <a:solidFill>
                            <a:srgbClr val="103452"/>
                          </a:solidFill>
                          <a:latin typeface="Montserrat"/>
                          <a:ea typeface="Montserrat"/>
                          <a:cs typeface="Montserrat"/>
                          <a:sym typeface="Montserrat"/>
                        </a:rPr>
                        <a:t>Disconnected Graphs</a:t>
                      </a:r>
                      <a:endParaRPr b="1" sz="1500" u="none" cap="none" strike="noStrike">
                        <a:solidFill>
                          <a:srgbClr val="10345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rPr lang="en-GB" sz="1400" u="none" cap="none" strike="noStrike">
                          <a:solidFill>
                            <a:srgbClr val="103452"/>
                          </a:solidFill>
                          <a:latin typeface="Montserrat"/>
                          <a:ea typeface="Montserrat"/>
                          <a:cs typeface="Montserrat"/>
                          <a:sym typeface="Montserrat"/>
                        </a:rPr>
                        <a:t>The graph contains nodes which are not connected via an edge to any other nodes in the graph. </a:t>
                      </a:r>
                      <a:endParaRPr sz="14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400"/>
                        <a:buFont typeface="Arial"/>
                        <a:buNone/>
                      </a:pPr>
                      <a:r>
                        <a:rPr b="1" lang="en-GB" sz="1400" u="sng" cap="none" strike="noStrike">
                          <a:solidFill>
                            <a:srgbClr val="103452"/>
                          </a:solidFill>
                          <a:latin typeface="Montserrat"/>
                          <a:ea typeface="Montserrat"/>
                          <a:cs typeface="Montserrat"/>
                          <a:sym typeface="Montserrat"/>
                        </a:rPr>
                        <a:t>Applications:</a:t>
                      </a:r>
                      <a:r>
                        <a:rPr lang="en-GB" sz="1400" u="none" cap="none" strike="noStrike">
                          <a:solidFill>
                            <a:srgbClr val="103452"/>
                          </a:solidFill>
                          <a:latin typeface="Montserrat"/>
                          <a:ea typeface="Montserrat"/>
                          <a:cs typeface="Montserrat"/>
                          <a:sym typeface="Montserrat"/>
                        </a:rPr>
                        <a:t> Social Networks, Transportation Networks, Component Analysis</a:t>
                      </a:r>
                      <a:endParaRPr sz="1400" u="none" cap="none" strike="noStrike">
                        <a:solidFill>
                          <a:srgbClr val="103452"/>
                        </a:solidFill>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103452"/>
                        </a:solidFill>
                      </a:endParaRPr>
                    </a:p>
                  </a:txBody>
                  <a:tcPr marT="91425" marB="91425" marR="91425" marL="91425"/>
                </a:tc>
              </a:tr>
              <a:tr h="1853300">
                <a:tc>
                  <a:txBody>
                    <a:bodyPr/>
                    <a:lstStyle/>
                    <a:p>
                      <a:pPr indent="0" lvl="0" marL="0" marR="0" rtl="0" algn="l">
                        <a:lnSpc>
                          <a:spcPct val="115000"/>
                        </a:lnSpc>
                        <a:spcBef>
                          <a:spcPts val="0"/>
                        </a:spcBef>
                        <a:spcAft>
                          <a:spcPts val="0"/>
                        </a:spcAft>
                        <a:buClr>
                          <a:srgbClr val="000000"/>
                        </a:buClr>
                        <a:buSzPts val="1500"/>
                        <a:buFont typeface="Arial"/>
                        <a:buNone/>
                      </a:pPr>
                      <a:r>
                        <a:rPr b="1" lang="en-GB" sz="1500" u="none" cap="none" strike="noStrike">
                          <a:solidFill>
                            <a:srgbClr val="103452"/>
                          </a:solidFill>
                          <a:latin typeface="Montserrat"/>
                          <a:ea typeface="Montserrat"/>
                          <a:cs typeface="Montserrat"/>
                          <a:sym typeface="Montserrat"/>
                        </a:rPr>
                        <a:t>Connected Graphs</a:t>
                      </a:r>
                      <a:endParaRPr b="1" sz="1500" u="none" cap="none" strike="noStrike">
                        <a:solidFill>
                          <a:srgbClr val="10345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rPr lang="en-GB" sz="1400" u="none" cap="none" strike="noStrike">
                          <a:solidFill>
                            <a:srgbClr val="103452"/>
                          </a:solidFill>
                          <a:latin typeface="Montserrat"/>
                          <a:ea typeface="Montserrat"/>
                          <a:cs typeface="Montserrat"/>
                          <a:sym typeface="Montserrat"/>
                        </a:rPr>
                        <a:t>There is a path from any node in the graph to any other node in the graph.</a:t>
                      </a:r>
                      <a:endParaRPr sz="1400" u="none" cap="none" strike="noStrike">
                        <a:solidFill>
                          <a:srgbClr val="10345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t/>
                      </a:r>
                      <a:endParaRPr sz="1400" u="none" cap="none" strike="noStrike">
                        <a:solidFill>
                          <a:srgbClr val="10345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rPr b="1" lang="en-GB" sz="1400" u="sng" cap="none" strike="noStrike">
                          <a:solidFill>
                            <a:srgbClr val="103452"/>
                          </a:solidFill>
                          <a:latin typeface="Montserrat"/>
                          <a:ea typeface="Montserrat"/>
                          <a:cs typeface="Montserrat"/>
                          <a:sym typeface="Montserrat"/>
                        </a:rPr>
                        <a:t>Applications:</a:t>
                      </a:r>
                      <a:r>
                        <a:rPr lang="en-GB" sz="1400" u="none" cap="none" strike="noStrike">
                          <a:solidFill>
                            <a:srgbClr val="103452"/>
                          </a:solidFill>
                          <a:latin typeface="Montserrat"/>
                          <a:ea typeface="Montserrat"/>
                          <a:cs typeface="Montserrat"/>
                          <a:sym typeface="Montserrat"/>
                        </a:rPr>
                        <a:t> Communication Networks, Routing Algorithms, Circuit Design, Data Analysis</a:t>
                      </a:r>
                      <a:endParaRPr sz="1400" u="none" cap="none" strike="noStrike">
                        <a:solidFill>
                          <a:srgbClr val="103452"/>
                        </a:solidFill>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103452"/>
                        </a:solidFill>
                      </a:endParaRPr>
                    </a:p>
                  </a:txBody>
                  <a:tcPr marT="91425" marB="91425" marR="91425" marL="91425"/>
                </a:tc>
              </a:tr>
            </a:tbl>
          </a:graphicData>
        </a:graphic>
      </p:graphicFrame>
      <p:grpSp>
        <p:nvGrpSpPr>
          <p:cNvPr id="343" name="Google Shape;343;g2c390b49d23_0_175"/>
          <p:cNvGrpSpPr/>
          <p:nvPr/>
        </p:nvGrpSpPr>
        <p:grpSpPr>
          <a:xfrm>
            <a:off x="5708600" y="762275"/>
            <a:ext cx="2306601" cy="1634250"/>
            <a:chOff x="5548700" y="750975"/>
            <a:chExt cx="2306601" cy="1634250"/>
          </a:xfrm>
        </p:grpSpPr>
        <p:grpSp>
          <p:nvGrpSpPr>
            <p:cNvPr id="344" name="Google Shape;344;g2c390b49d23_0_175"/>
            <p:cNvGrpSpPr/>
            <p:nvPr/>
          </p:nvGrpSpPr>
          <p:grpSpPr>
            <a:xfrm>
              <a:off x="5548700" y="750975"/>
              <a:ext cx="2306591" cy="1634249"/>
              <a:chOff x="1356133" y="-204859"/>
              <a:chExt cx="2452516" cy="2691007"/>
            </a:xfrm>
          </p:grpSpPr>
          <p:sp>
            <p:nvSpPr>
              <p:cNvPr id="345" name="Google Shape;345;g2c390b49d23_0_175"/>
              <p:cNvSpPr/>
              <p:nvPr/>
            </p:nvSpPr>
            <p:spPr>
              <a:xfrm>
                <a:off x="1907102" y="-204839"/>
                <a:ext cx="7140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Montserrat"/>
                    <a:ea typeface="Montserrat"/>
                    <a:cs typeface="Montserrat"/>
                    <a:sym typeface="Montserrat"/>
                  </a:rPr>
                  <a:t>userA</a:t>
                </a:r>
                <a:endParaRPr b="0" i="0" sz="800" u="none" cap="none" strike="noStrike">
                  <a:solidFill>
                    <a:srgbClr val="000000"/>
                  </a:solidFill>
                  <a:latin typeface="Montserrat"/>
                  <a:ea typeface="Montserrat"/>
                  <a:cs typeface="Montserrat"/>
                  <a:sym typeface="Montserrat"/>
                </a:endParaRPr>
              </a:p>
            </p:txBody>
          </p:sp>
          <p:sp>
            <p:nvSpPr>
              <p:cNvPr id="346" name="Google Shape;346;g2c390b49d23_0_175"/>
              <p:cNvSpPr/>
              <p:nvPr/>
            </p:nvSpPr>
            <p:spPr>
              <a:xfrm>
                <a:off x="1356133" y="714291"/>
                <a:ext cx="8256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Montserrat"/>
                    <a:ea typeface="Montserrat"/>
                    <a:cs typeface="Montserrat"/>
                    <a:sym typeface="Montserrat"/>
                  </a:rPr>
                  <a:t>userB</a:t>
                </a:r>
                <a:endParaRPr b="0" i="0" sz="800" u="none" cap="none" strike="noStrike">
                  <a:solidFill>
                    <a:srgbClr val="000000"/>
                  </a:solidFill>
                  <a:latin typeface="Montserrat"/>
                  <a:ea typeface="Montserrat"/>
                  <a:cs typeface="Montserrat"/>
                  <a:sym typeface="Montserrat"/>
                </a:endParaRPr>
              </a:p>
            </p:txBody>
          </p:sp>
          <p:cxnSp>
            <p:nvCxnSpPr>
              <p:cNvPr id="347" name="Google Shape;347;g2c390b49d23_0_175"/>
              <p:cNvCxnSpPr>
                <a:stCxn id="345" idx="3"/>
                <a:endCxn id="346" idx="0"/>
              </p:cNvCxnSpPr>
              <p:nvPr/>
            </p:nvCxnSpPr>
            <p:spPr>
              <a:xfrm flipH="1">
                <a:off x="1768965" y="332900"/>
                <a:ext cx="242700" cy="381300"/>
              </a:xfrm>
              <a:prstGeom prst="straightConnector1">
                <a:avLst/>
              </a:prstGeom>
              <a:noFill/>
              <a:ln cap="flat" cmpd="sng" w="19050">
                <a:solidFill>
                  <a:schemeClr val="dk2"/>
                </a:solidFill>
                <a:prstDash val="solid"/>
                <a:round/>
                <a:headEnd len="med" w="med" type="stealth"/>
                <a:tailEnd len="med" w="med" type="stealth"/>
              </a:ln>
            </p:spPr>
          </p:cxnSp>
          <p:sp>
            <p:nvSpPr>
              <p:cNvPr id="348" name="Google Shape;348;g2c390b49d23_0_175"/>
              <p:cNvSpPr/>
              <p:nvPr/>
            </p:nvSpPr>
            <p:spPr>
              <a:xfrm>
                <a:off x="2886224" y="832766"/>
                <a:ext cx="7560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Montserrat"/>
                    <a:ea typeface="Montserrat"/>
                    <a:cs typeface="Montserrat"/>
                    <a:sym typeface="Montserrat"/>
                  </a:rPr>
                  <a:t>userD</a:t>
                </a:r>
                <a:endParaRPr b="0" i="0" sz="800" u="none" cap="none" strike="noStrike">
                  <a:solidFill>
                    <a:srgbClr val="000000"/>
                  </a:solidFill>
                  <a:latin typeface="Montserrat"/>
                  <a:ea typeface="Montserrat"/>
                  <a:cs typeface="Montserrat"/>
                  <a:sym typeface="Montserrat"/>
                </a:endParaRPr>
              </a:p>
            </p:txBody>
          </p:sp>
          <p:sp>
            <p:nvSpPr>
              <p:cNvPr id="349" name="Google Shape;349;g2c390b49d23_0_175"/>
              <p:cNvSpPr/>
              <p:nvPr/>
            </p:nvSpPr>
            <p:spPr>
              <a:xfrm>
                <a:off x="1669478" y="1856148"/>
                <a:ext cx="8256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Montserrat"/>
                    <a:ea typeface="Montserrat"/>
                    <a:cs typeface="Montserrat"/>
                    <a:sym typeface="Montserrat"/>
                  </a:rPr>
                  <a:t>userE</a:t>
                </a:r>
                <a:endParaRPr b="0" i="0" sz="800" u="none" cap="none" strike="noStrike">
                  <a:solidFill>
                    <a:srgbClr val="000000"/>
                  </a:solidFill>
                  <a:latin typeface="Montserrat"/>
                  <a:ea typeface="Montserrat"/>
                  <a:cs typeface="Montserrat"/>
                  <a:sym typeface="Montserrat"/>
                </a:endParaRPr>
              </a:p>
            </p:txBody>
          </p:sp>
          <p:cxnSp>
            <p:nvCxnSpPr>
              <p:cNvPr id="350" name="Google Shape;350;g2c390b49d23_0_175"/>
              <p:cNvCxnSpPr>
                <a:stCxn id="346" idx="4"/>
                <a:endCxn id="349" idx="1"/>
              </p:cNvCxnSpPr>
              <p:nvPr/>
            </p:nvCxnSpPr>
            <p:spPr>
              <a:xfrm>
                <a:off x="1768933" y="1344291"/>
                <a:ext cx="21600" cy="604200"/>
              </a:xfrm>
              <a:prstGeom prst="straightConnector1">
                <a:avLst/>
              </a:prstGeom>
              <a:noFill/>
              <a:ln cap="flat" cmpd="sng" w="19050">
                <a:solidFill>
                  <a:schemeClr val="dk2"/>
                </a:solidFill>
                <a:prstDash val="solid"/>
                <a:round/>
                <a:headEnd len="med" w="med" type="stealth"/>
                <a:tailEnd len="sm" w="sm" type="none"/>
              </a:ln>
            </p:spPr>
          </p:cxnSp>
          <p:sp>
            <p:nvSpPr>
              <p:cNvPr id="351" name="Google Shape;351;g2c390b49d23_0_175"/>
              <p:cNvSpPr/>
              <p:nvPr/>
            </p:nvSpPr>
            <p:spPr>
              <a:xfrm>
                <a:off x="3094649" y="-204859"/>
                <a:ext cx="714000" cy="6300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Montserrat"/>
                    <a:ea typeface="Montserrat"/>
                    <a:cs typeface="Montserrat"/>
                    <a:sym typeface="Montserrat"/>
                  </a:rPr>
                  <a:t>userC</a:t>
                </a:r>
                <a:endParaRPr b="0" i="0" sz="800" u="none" cap="none" strike="noStrike">
                  <a:solidFill>
                    <a:srgbClr val="000000"/>
                  </a:solidFill>
                  <a:latin typeface="Montserrat"/>
                  <a:ea typeface="Montserrat"/>
                  <a:cs typeface="Montserrat"/>
                  <a:sym typeface="Montserrat"/>
                </a:endParaRPr>
              </a:p>
            </p:txBody>
          </p:sp>
          <p:cxnSp>
            <p:nvCxnSpPr>
              <p:cNvPr id="352" name="Google Shape;352;g2c390b49d23_0_175"/>
              <p:cNvCxnSpPr>
                <a:stCxn id="345" idx="6"/>
                <a:endCxn id="351" idx="2"/>
              </p:cNvCxnSpPr>
              <p:nvPr/>
            </p:nvCxnSpPr>
            <p:spPr>
              <a:xfrm>
                <a:off x="2621102" y="110161"/>
                <a:ext cx="473400" cy="0"/>
              </a:xfrm>
              <a:prstGeom prst="straightConnector1">
                <a:avLst/>
              </a:prstGeom>
              <a:noFill/>
              <a:ln cap="flat" cmpd="sng" w="19050">
                <a:solidFill>
                  <a:schemeClr val="dk2"/>
                </a:solidFill>
                <a:prstDash val="solid"/>
                <a:round/>
                <a:headEnd len="med" w="med" type="stealth"/>
                <a:tailEnd len="sm" w="sm" type="none"/>
              </a:ln>
            </p:spPr>
          </p:cxnSp>
          <p:cxnSp>
            <p:nvCxnSpPr>
              <p:cNvPr id="353" name="Google Shape;353;g2c390b49d23_0_175"/>
              <p:cNvCxnSpPr>
                <a:stCxn id="348" idx="1"/>
                <a:endCxn id="345" idx="5"/>
              </p:cNvCxnSpPr>
              <p:nvPr/>
            </p:nvCxnSpPr>
            <p:spPr>
              <a:xfrm rot="10800000">
                <a:off x="2516638" y="332827"/>
                <a:ext cx="480300" cy="592200"/>
              </a:xfrm>
              <a:prstGeom prst="straightConnector1">
                <a:avLst/>
              </a:prstGeom>
              <a:noFill/>
              <a:ln cap="flat" cmpd="sng" w="19050">
                <a:solidFill>
                  <a:schemeClr val="dk2"/>
                </a:solidFill>
                <a:prstDash val="solid"/>
                <a:round/>
                <a:headEnd len="sm" w="sm" type="none"/>
                <a:tailEnd len="med" w="med" type="stealth"/>
              </a:ln>
            </p:spPr>
          </p:cxnSp>
        </p:grpSp>
        <p:sp>
          <p:nvSpPr>
            <p:cNvPr id="354" name="Google Shape;354;g2c390b49d23_0_175"/>
            <p:cNvSpPr/>
            <p:nvPr/>
          </p:nvSpPr>
          <p:spPr>
            <a:xfrm>
              <a:off x="6260926" y="1567325"/>
              <a:ext cx="711000" cy="38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Montserrat"/>
                  <a:ea typeface="Montserrat"/>
                  <a:cs typeface="Montserrat"/>
                  <a:sym typeface="Montserrat"/>
                </a:rPr>
                <a:t>userF</a:t>
              </a:r>
              <a:endParaRPr b="0" i="0" sz="800" u="none" cap="none" strike="noStrike">
                <a:solidFill>
                  <a:srgbClr val="000000"/>
                </a:solidFill>
                <a:latin typeface="Montserrat"/>
                <a:ea typeface="Montserrat"/>
                <a:cs typeface="Montserrat"/>
                <a:sym typeface="Montserrat"/>
              </a:endParaRPr>
            </a:p>
          </p:txBody>
        </p:sp>
        <p:cxnSp>
          <p:nvCxnSpPr>
            <p:cNvPr id="355" name="Google Shape;355;g2c390b49d23_0_175"/>
            <p:cNvCxnSpPr>
              <a:stCxn id="354" idx="0"/>
              <a:endCxn id="345" idx="4"/>
            </p:cNvCxnSpPr>
            <p:nvPr/>
          </p:nvCxnSpPr>
          <p:spPr>
            <a:xfrm rot="10800000">
              <a:off x="6402526" y="1133525"/>
              <a:ext cx="213900" cy="433800"/>
            </a:xfrm>
            <a:prstGeom prst="straightConnector1">
              <a:avLst/>
            </a:prstGeom>
            <a:noFill/>
            <a:ln cap="flat" cmpd="sng" w="19050">
              <a:solidFill>
                <a:schemeClr val="dk2"/>
              </a:solidFill>
              <a:prstDash val="solid"/>
              <a:round/>
              <a:headEnd len="sm" w="sm" type="none"/>
              <a:tailEnd len="med" w="med" type="stealth"/>
            </a:ln>
          </p:spPr>
        </p:cxnSp>
        <p:sp>
          <p:nvSpPr>
            <p:cNvPr id="356" name="Google Shape;356;g2c390b49d23_0_175"/>
            <p:cNvSpPr/>
            <p:nvPr/>
          </p:nvSpPr>
          <p:spPr>
            <a:xfrm>
              <a:off x="7144301" y="2002725"/>
              <a:ext cx="711000" cy="38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Montserrat"/>
                  <a:ea typeface="Montserrat"/>
                  <a:cs typeface="Montserrat"/>
                  <a:sym typeface="Montserrat"/>
                </a:rPr>
                <a:t>userG</a:t>
              </a:r>
              <a:endParaRPr b="0" i="0" sz="800" u="none" cap="none" strike="noStrike">
                <a:solidFill>
                  <a:srgbClr val="000000"/>
                </a:solidFill>
                <a:latin typeface="Montserrat"/>
                <a:ea typeface="Montserrat"/>
                <a:cs typeface="Montserrat"/>
                <a:sym typeface="Montserrat"/>
              </a:endParaRPr>
            </a:p>
          </p:txBody>
        </p:sp>
      </p:grpSp>
      <p:grpSp>
        <p:nvGrpSpPr>
          <p:cNvPr id="357" name="Google Shape;357;g2c390b49d23_0_175"/>
          <p:cNvGrpSpPr/>
          <p:nvPr/>
        </p:nvGrpSpPr>
        <p:grpSpPr>
          <a:xfrm>
            <a:off x="5608372" y="2617684"/>
            <a:ext cx="2507051" cy="1682175"/>
            <a:chOff x="5608372" y="2617684"/>
            <a:chExt cx="2507051" cy="1682175"/>
          </a:xfrm>
        </p:grpSpPr>
        <p:grpSp>
          <p:nvGrpSpPr>
            <p:cNvPr id="358" name="Google Shape;358;g2c390b49d23_0_175"/>
            <p:cNvGrpSpPr/>
            <p:nvPr/>
          </p:nvGrpSpPr>
          <p:grpSpPr>
            <a:xfrm>
              <a:off x="5608372" y="2617684"/>
              <a:ext cx="2507051" cy="1682175"/>
              <a:chOff x="5560472" y="1116559"/>
              <a:chExt cx="2507051" cy="1682175"/>
            </a:xfrm>
          </p:grpSpPr>
          <p:grpSp>
            <p:nvGrpSpPr>
              <p:cNvPr id="359" name="Google Shape;359;g2c390b49d23_0_175"/>
              <p:cNvGrpSpPr/>
              <p:nvPr/>
            </p:nvGrpSpPr>
            <p:grpSpPr>
              <a:xfrm>
                <a:off x="6565673" y="1116559"/>
                <a:ext cx="1501850" cy="1682175"/>
                <a:chOff x="2310488" y="-88675"/>
                <a:chExt cx="2420386" cy="2769924"/>
              </a:xfrm>
            </p:grpSpPr>
            <p:sp>
              <p:nvSpPr>
                <p:cNvPr id="360" name="Google Shape;360;g2c390b49d23_0_175"/>
                <p:cNvSpPr/>
                <p:nvPr/>
              </p:nvSpPr>
              <p:spPr>
                <a:xfrm>
                  <a:off x="2310488" y="-88675"/>
                  <a:ext cx="800700" cy="818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61" name="Google Shape;361;g2c390b49d23_0_175"/>
                <p:cNvSpPr/>
                <p:nvPr/>
              </p:nvSpPr>
              <p:spPr>
                <a:xfrm>
                  <a:off x="3930174" y="835352"/>
                  <a:ext cx="800700" cy="818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rgbClr val="000000"/>
                    </a:solidFill>
                    <a:latin typeface="Montserrat"/>
                    <a:ea typeface="Montserrat"/>
                    <a:cs typeface="Montserrat"/>
                    <a:sym typeface="Montserrat"/>
                  </a:endParaRPr>
                </a:p>
              </p:txBody>
            </p:sp>
            <p:sp>
              <p:nvSpPr>
                <p:cNvPr id="362" name="Google Shape;362;g2c390b49d23_0_175"/>
                <p:cNvSpPr/>
                <p:nvPr/>
              </p:nvSpPr>
              <p:spPr>
                <a:xfrm>
                  <a:off x="2310491" y="1863149"/>
                  <a:ext cx="800700" cy="818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rgbClr val="000000"/>
                    </a:solidFill>
                    <a:latin typeface="Montserrat"/>
                    <a:ea typeface="Montserrat"/>
                    <a:cs typeface="Montserrat"/>
                    <a:sym typeface="Montserrat"/>
                  </a:endParaRPr>
                </a:p>
              </p:txBody>
            </p:sp>
          </p:grpSp>
          <p:sp>
            <p:nvSpPr>
              <p:cNvPr id="363" name="Google Shape;363;g2c390b49d23_0_175"/>
              <p:cNvSpPr/>
              <p:nvPr/>
            </p:nvSpPr>
            <p:spPr>
              <a:xfrm>
                <a:off x="5560472" y="1677773"/>
                <a:ext cx="495300" cy="4968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grpSp>
        <p:cxnSp>
          <p:nvCxnSpPr>
            <p:cNvPr id="364" name="Google Shape;364;g2c390b49d23_0_175"/>
            <p:cNvCxnSpPr>
              <a:stCxn id="363" idx="0"/>
              <a:endCxn id="360" idx="2"/>
            </p:cNvCxnSpPr>
            <p:nvPr/>
          </p:nvCxnSpPr>
          <p:spPr>
            <a:xfrm rot="-5400000">
              <a:off x="6078322" y="2643698"/>
              <a:ext cx="312900" cy="757500"/>
            </a:xfrm>
            <a:prstGeom prst="bentConnector2">
              <a:avLst/>
            </a:prstGeom>
            <a:noFill/>
            <a:ln cap="flat" cmpd="sng" w="9525">
              <a:solidFill>
                <a:schemeClr val="dk2"/>
              </a:solidFill>
              <a:prstDash val="solid"/>
              <a:round/>
              <a:headEnd len="sm" w="sm" type="none"/>
              <a:tailEnd len="sm" w="sm" type="none"/>
            </a:ln>
          </p:spPr>
        </p:cxnSp>
        <p:cxnSp>
          <p:nvCxnSpPr>
            <p:cNvPr id="365" name="Google Shape;365;g2c390b49d23_0_175"/>
            <p:cNvCxnSpPr>
              <a:stCxn id="360" idx="6"/>
              <a:endCxn id="361" idx="0"/>
            </p:cNvCxnSpPr>
            <p:nvPr/>
          </p:nvCxnSpPr>
          <p:spPr>
            <a:xfrm>
              <a:off x="7110408" y="2866100"/>
              <a:ext cx="756600" cy="312600"/>
            </a:xfrm>
            <a:prstGeom prst="bentConnector2">
              <a:avLst/>
            </a:prstGeom>
            <a:noFill/>
            <a:ln cap="flat" cmpd="sng" w="9525">
              <a:solidFill>
                <a:schemeClr val="dk2"/>
              </a:solidFill>
              <a:prstDash val="solid"/>
              <a:round/>
              <a:headEnd len="sm" w="sm" type="none"/>
              <a:tailEnd len="sm" w="sm" type="none"/>
            </a:ln>
          </p:spPr>
        </p:cxnSp>
        <p:cxnSp>
          <p:nvCxnSpPr>
            <p:cNvPr id="366" name="Google Shape;366;g2c390b49d23_0_175"/>
            <p:cNvCxnSpPr>
              <a:stCxn id="363" idx="4"/>
              <a:endCxn id="362" idx="2"/>
            </p:cNvCxnSpPr>
            <p:nvPr/>
          </p:nvCxnSpPr>
          <p:spPr>
            <a:xfrm flipH="1" rot="-5400000">
              <a:off x="6046972" y="3484748"/>
              <a:ext cx="375600" cy="757500"/>
            </a:xfrm>
            <a:prstGeom prst="bentConnector2">
              <a:avLst/>
            </a:prstGeom>
            <a:noFill/>
            <a:ln cap="flat" cmpd="sng" w="9525">
              <a:solidFill>
                <a:schemeClr val="dk2"/>
              </a:solidFill>
              <a:prstDash val="solid"/>
              <a:round/>
              <a:headEnd len="sm" w="sm" type="none"/>
              <a:tailEnd len="sm" w="sm" type="none"/>
            </a:ln>
          </p:spPr>
        </p:cxnSp>
        <p:cxnSp>
          <p:nvCxnSpPr>
            <p:cNvPr id="367" name="Google Shape;367;g2c390b49d23_0_175"/>
            <p:cNvCxnSpPr>
              <a:stCxn id="362" idx="6"/>
              <a:endCxn id="361" idx="4"/>
            </p:cNvCxnSpPr>
            <p:nvPr/>
          </p:nvCxnSpPr>
          <p:spPr>
            <a:xfrm flipH="1" rot="10800000">
              <a:off x="7110409" y="3675543"/>
              <a:ext cx="756600" cy="375900"/>
            </a:xfrm>
            <a:prstGeom prst="bentConnector2">
              <a:avLst/>
            </a:prstGeom>
            <a:noFill/>
            <a:ln cap="flat" cmpd="sng" w="9525">
              <a:solidFill>
                <a:schemeClr val="dk2"/>
              </a:solidFill>
              <a:prstDash val="solid"/>
              <a:round/>
              <a:headEnd len="sm" w="sm" type="none"/>
              <a:tailEnd len="sm" w="sm" type="none"/>
            </a:ln>
          </p:spPr>
        </p:cxnSp>
      </p:grpSp>
      <p:pic>
        <p:nvPicPr>
          <p:cNvPr id="368" name="Google Shape;368;g2c390b49d23_0_175"/>
          <p:cNvPicPr preferRelativeResize="0"/>
          <p:nvPr/>
        </p:nvPicPr>
        <p:blipFill rotWithShape="1">
          <a:blip r:embed="rId5">
            <a:alphaModFix/>
          </a:blip>
          <a:srcRect b="0" l="0" r="0" t="0"/>
          <a:stretch/>
        </p:blipFill>
        <p:spPr>
          <a:xfrm>
            <a:off x="7687852" y="3281050"/>
            <a:ext cx="381875" cy="355425"/>
          </a:xfrm>
          <a:prstGeom prst="rect">
            <a:avLst/>
          </a:prstGeom>
          <a:noFill/>
          <a:ln>
            <a:noFill/>
          </a:ln>
        </p:spPr>
      </p:pic>
      <p:pic>
        <p:nvPicPr>
          <p:cNvPr id="369" name="Google Shape;369;g2c390b49d23_0_175"/>
          <p:cNvPicPr preferRelativeResize="0"/>
          <p:nvPr/>
        </p:nvPicPr>
        <p:blipFill rotWithShape="1">
          <a:blip r:embed="rId5">
            <a:alphaModFix/>
          </a:blip>
          <a:srcRect b="0" l="0" r="0" t="0"/>
          <a:stretch/>
        </p:blipFill>
        <p:spPr>
          <a:xfrm>
            <a:off x="6670952" y="3879925"/>
            <a:ext cx="381875" cy="355425"/>
          </a:xfrm>
          <a:prstGeom prst="rect">
            <a:avLst/>
          </a:prstGeom>
          <a:noFill/>
          <a:ln>
            <a:noFill/>
          </a:ln>
        </p:spPr>
      </p:pic>
      <p:pic>
        <p:nvPicPr>
          <p:cNvPr id="370" name="Google Shape;370;g2c390b49d23_0_175"/>
          <p:cNvPicPr preferRelativeResize="0"/>
          <p:nvPr/>
        </p:nvPicPr>
        <p:blipFill rotWithShape="1">
          <a:blip r:embed="rId5">
            <a:alphaModFix/>
          </a:blip>
          <a:srcRect b="0" l="0" r="0" t="0"/>
          <a:stretch/>
        </p:blipFill>
        <p:spPr>
          <a:xfrm>
            <a:off x="5665702" y="3261225"/>
            <a:ext cx="381875" cy="355425"/>
          </a:xfrm>
          <a:prstGeom prst="rect">
            <a:avLst/>
          </a:prstGeom>
          <a:noFill/>
          <a:ln>
            <a:noFill/>
          </a:ln>
        </p:spPr>
      </p:pic>
      <p:pic>
        <p:nvPicPr>
          <p:cNvPr id="371" name="Google Shape;371;g2c390b49d23_0_175"/>
          <p:cNvPicPr preferRelativeResize="0"/>
          <p:nvPr/>
        </p:nvPicPr>
        <p:blipFill rotWithShape="1">
          <a:blip r:embed="rId6">
            <a:alphaModFix/>
          </a:blip>
          <a:srcRect b="0" l="0" r="0" t="0"/>
          <a:stretch/>
        </p:blipFill>
        <p:spPr>
          <a:xfrm flipH="1">
            <a:off x="6695110" y="2720050"/>
            <a:ext cx="333550" cy="28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g2c390b49d23_0_212"/>
          <p:cNvGrpSpPr/>
          <p:nvPr/>
        </p:nvGrpSpPr>
        <p:grpSpPr>
          <a:xfrm>
            <a:off x="0" y="0"/>
            <a:ext cx="9144000" cy="5143500"/>
            <a:chOff x="0" y="0"/>
            <a:chExt cx="9144000" cy="5143500"/>
          </a:xfrm>
        </p:grpSpPr>
        <p:pic>
          <p:nvPicPr>
            <p:cNvPr id="377" name="Google Shape;377;g2c390b49d23_0_2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78" name="Google Shape;378;g2c390b49d23_0_212"/>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9" name="Google Shape;379;g2c390b49d23_0_212"/>
          <p:cNvSpPr txBox="1"/>
          <p:nvPr/>
        </p:nvSpPr>
        <p:spPr>
          <a:xfrm>
            <a:off x="748850" y="502500"/>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Prim’s Minimum Spanning Tree</a:t>
            </a:r>
            <a:endParaRPr b="0" i="0" sz="1100" u="none" cap="none" strike="noStrike">
              <a:solidFill>
                <a:srgbClr val="103452"/>
              </a:solidFill>
              <a:latin typeface="Montserrat"/>
              <a:ea typeface="Montserrat"/>
              <a:cs typeface="Montserrat"/>
              <a:sym typeface="Montserrat"/>
            </a:endParaRPr>
          </a:p>
        </p:txBody>
      </p:sp>
      <p:pic>
        <p:nvPicPr>
          <p:cNvPr id="380" name="Google Shape;380;g2c390b49d23_0_21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81" name="Google Shape;381;g2c390b49d23_0_212"/>
          <p:cNvSpPr txBox="1"/>
          <p:nvPr/>
        </p:nvSpPr>
        <p:spPr>
          <a:xfrm>
            <a:off x="1347050" y="2152775"/>
            <a:ext cx="6841200" cy="1972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This algorithm is typically used for </a:t>
            </a:r>
            <a:r>
              <a:rPr b="1" i="0" lang="en-GB" sz="1600" u="none" cap="none" strike="noStrike">
                <a:solidFill>
                  <a:srgbClr val="103452"/>
                </a:solidFill>
                <a:latin typeface="Montserrat"/>
                <a:ea typeface="Montserrat"/>
                <a:cs typeface="Montserrat"/>
                <a:sym typeface="Montserrat"/>
              </a:rPr>
              <a:t>weighted graphs</a:t>
            </a:r>
            <a:r>
              <a:rPr b="0" i="0" lang="en-GB" sz="1600" u="none" cap="none" strike="noStrike">
                <a:solidFill>
                  <a:srgbClr val="103452"/>
                </a:solidFill>
                <a:latin typeface="Montserrat"/>
                <a:ea typeface="Montserrat"/>
                <a:cs typeface="Montserrat"/>
                <a:sym typeface="Montserrat"/>
              </a:rPr>
              <a:t>, but it can be used for unweighted graphs.</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100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There are other algorithms which could be used to accomplish this task but this one is one of the </a:t>
            </a:r>
            <a:r>
              <a:rPr b="1" i="0" lang="en-GB" sz="1600" u="none" cap="none" strike="noStrike">
                <a:solidFill>
                  <a:srgbClr val="103452"/>
                </a:solidFill>
                <a:latin typeface="Montserrat"/>
                <a:ea typeface="Montserrat"/>
                <a:cs typeface="Montserrat"/>
                <a:sym typeface="Montserrat"/>
              </a:rPr>
              <a:t>simplest </a:t>
            </a:r>
            <a:r>
              <a:rPr b="0" i="0" lang="en-GB" sz="1600" u="none" cap="none" strike="noStrike">
                <a:solidFill>
                  <a:srgbClr val="103452"/>
                </a:solidFill>
                <a:latin typeface="Montserrat"/>
                <a:ea typeface="Montserrat"/>
                <a:cs typeface="Montserrat"/>
                <a:sym typeface="Montserrat"/>
              </a:rPr>
              <a:t>to implement and </a:t>
            </a:r>
            <a:r>
              <a:rPr b="1" i="0" lang="en-GB" sz="1600" u="none" cap="none" strike="noStrike">
                <a:solidFill>
                  <a:srgbClr val="103452"/>
                </a:solidFill>
                <a:latin typeface="Montserrat"/>
                <a:ea typeface="Montserrat"/>
                <a:cs typeface="Montserrat"/>
                <a:sym typeface="Montserrat"/>
              </a:rPr>
              <a:t>performs well</a:t>
            </a:r>
            <a:r>
              <a:rPr b="0" i="0" lang="en-GB" sz="1600" u="none" cap="none" strike="noStrike">
                <a:solidFill>
                  <a:srgbClr val="103452"/>
                </a:solidFill>
                <a:latin typeface="Montserrat"/>
                <a:ea typeface="Montserrat"/>
                <a:cs typeface="Montserrat"/>
                <a:sym typeface="Montserrat"/>
              </a:rPr>
              <a:t> for connected, weighted graphs with medium density.</a:t>
            </a:r>
            <a:endParaRPr b="0" i="0" sz="1600" u="none" cap="none" strike="noStrike">
              <a:solidFill>
                <a:srgbClr val="103452"/>
              </a:solidFill>
              <a:latin typeface="Montserrat"/>
              <a:ea typeface="Montserrat"/>
              <a:cs typeface="Montserrat"/>
              <a:sym typeface="Montserrat"/>
            </a:endParaRPr>
          </a:p>
        </p:txBody>
      </p:sp>
      <p:sp>
        <p:nvSpPr>
          <p:cNvPr id="382" name="Google Shape;382;g2c390b49d23_0_212"/>
          <p:cNvSpPr txBox="1"/>
          <p:nvPr/>
        </p:nvSpPr>
        <p:spPr>
          <a:xfrm>
            <a:off x="1152950" y="1061825"/>
            <a:ext cx="7035300" cy="99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BC922D"/>
                </a:solidFill>
                <a:latin typeface="Montserrat"/>
                <a:ea typeface="Montserrat"/>
                <a:cs typeface="Montserrat"/>
                <a:sym typeface="Montserrat"/>
              </a:rPr>
              <a:t>A greedy algorithm used to find the subset of edges that form a tree that includes every vertex and that has the minimum total number of edges (and weight) for an undirected graph.</a:t>
            </a:r>
            <a:endParaRPr b="1" i="0" sz="1600" u="none" cap="none" strike="noStrike">
              <a:solidFill>
                <a:srgbClr val="BC922D"/>
              </a:solidFill>
              <a:latin typeface="Montserrat"/>
              <a:ea typeface="Montserrat"/>
              <a:cs typeface="Montserrat"/>
              <a:sym typeface="Montserrat"/>
            </a:endParaRPr>
          </a:p>
        </p:txBody>
      </p:sp>
      <p:pic>
        <p:nvPicPr>
          <p:cNvPr id="383" name="Google Shape;383;g2c390b49d23_0_212"/>
          <p:cNvPicPr preferRelativeResize="0"/>
          <p:nvPr/>
        </p:nvPicPr>
        <p:blipFill rotWithShape="1">
          <a:blip r:embed="rId5">
            <a:alphaModFix/>
          </a:blip>
          <a:srcRect b="0" l="0" r="0" t="0"/>
          <a:stretch/>
        </p:blipFill>
        <p:spPr>
          <a:xfrm rot="-2395150">
            <a:off x="275631" y="2883250"/>
            <a:ext cx="2061125" cy="2389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grpSp>
        <p:nvGrpSpPr>
          <p:cNvPr id="388" name="Google Shape;388;g2c390b49d23_0_223"/>
          <p:cNvGrpSpPr/>
          <p:nvPr/>
        </p:nvGrpSpPr>
        <p:grpSpPr>
          <a:xfrm>
            <a:off x="0" y="0"/>
            <a:ext cx="9144000" cy="5143500"/>
            <a:chOff x="0" y="0"/>
            <a:chExt cx="9144000" cy="5143500"/>
          </a:xfrm>
        </p:grpSpPr>
        <p:pic>
          <p:nvPicPr>
            <p:cNvPr id="389" name="Google Shape;389;g2c390b49d23_0_2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0" name="Google Shape;390;g2c390b49d23_0_223"/>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1" name="Google Shape;391;g2c390b49d23_0_22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392" name="Google Shape;392;g2c390b49d23_0_223"/>
          <p:cNvSpPr txBox="1"/>
          <p:nvPr/>
        </p:nvSpPr>
        <p:spPr>
          <a:xfrm>
            <a:off x="1078825" y="473950"/>
            <a:ext cx="7156200" cy="3961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The general method for Prim’s algorithm for weighted graphs is:</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AutoNum type="arabicPeriod"/>
            </a:pPr>
            <a:r>
              <a:rPr b="0" i="0" lang="en-GB" sz="1600" u="none" cap="none" strike="noStrike">
                <a:solidFill>
                  <a:srgbClr val="103452"/>
                </a:solidFill>
                <a:latin typeface="Montserrat"/>
                <a:ea typeface="Montserrat"/>
                <a:cs typeface="Montserrat"/>
                <a:sym typeface="Montserrat"/>
              </a:rPr>
              <a:t>Create an empty spanning tree (referred to as </a:t>
            </a:r>
            <a:r>
              <a:rPr b="1" i="0" lang="en-GB" sz="1600" u="none" cap="none" strike="noStrike">
                <a:solidFill>
                  <a:srgbClr val="103452"/>
                </a:solidFill>
                <a:latin typeface="Montserrat"/>
                <a:ea typeface="Montserrat"/>
                <a:cs typeface="Montserrat"/>
                <a:sym typeface="Montserrat"/>
              </a:rPr>
              <a:t>MSP</a:t>
            </a:r>
            <a:r>
              <a:rPr b="0" i="0" lang="en-GB" sz="1600" u="none" cap="none" strike="noStrike">
                <a:solidFill>
                  <a:srgbClr val="103452"/>
                </a:solidFill>
                <a:latin typeface="Montserrat"/>
                <a:ea typeface="Montserrat"/>
                <a:cs typeface="Montserrat"/>
                <a:sym typeface="Montserrat"/>
              </a:rPr>
              <a:t>) and a set of all the vertices in the graph (referred to as </a:t>
            </a:r>
            <a:r>
              <a:rPr b="1" i="0" lang="en-GB" sz="1600" u="none" cap="none" strike="noStrike">
                <a:solidFill>
                  <a:srgbClr val="103452"/>
                </a:solidFill>
                <a:latin typeface="Montserrat"/>
                <a:ea typeface="Montserrat"/>
                <a:cs typeface="Montserrat"/>
                <a:sym typeface="Montserrat"/>
              </a:rPr>
              <a:t>G</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AutoNum type="arabicPeriod"/>
            </a:pPr>
            <a:r>
              <a:rPr b="0" i="0" lang="en-GB" sz="1600" u="none" cap="none" strike="noStrike">
                <a:solidFill>
                  <a:srgbClr val="103452"/>
                </a:solidFill>
                <a:latin typeface="Montserrat"/>
                <a:ea typeface="Montserrat"/>
                <a:cs typeface="Montserrat"/>
                <a:sym typeface="Montserrat"/>
              </a:rPr>
              <a:t>Select an arbitrary starting vertex and remove it from</a:t>
            </a:r>
            <a:r>
              <a:rPr b="1" i="0" lang="en-GB" sz="1600" u="none" cap="none" strike="noStrike">
                <a:solidFill>
                  <a:srgbClr val="103452"/>
                </a:solidFill>
                <a:latin typeface="Montserrat"/>
                <a:ea typeface="Montserrat"/>
                <a:cs typeface="Montserrat"/>
                <a:sym typeface="Montserrat"/>
              </a:rPr>
              <a:t> G</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AutoNum type="arabicPeriod"/>
            </a:pPr>
            <a:r>
              <a:rPr b="0" i="0" lang="en-GB" sz="1600" u="none" cap="none" strike="noStrike">
                <a:solidFill>
                  <a:srgbClr val="103452"/>
                </a:solidFill>
                <a:latin typeface="Montserrat"/>
                <a:ea typeface="Montserrat"/>
                <a:cs typeface="Montserrat"/>
                <a:sym typeface="Montserrat"/>
              </a:rPr>
              <a:t>Identify all the edges connecting the vertices in </a:t>
            </a:r>
            <a:r>
              <a:rPr b="1" i="0" lang="en-GB" sz="1600" u="none" cap="none" strike="noStrike">
                <a:solidFill>
                  <a:srgbClr val="103452"/>
                </a:solidFill>
                <a:latin typeface="Montserrat"/>
                <a:ea typeface="Montserrat"/>
                <a:cs typeface="Montserrat"/>
                <a:sym typeface="Montserrat"/>
              </a:rPr>
              <a:t>G </a:t>
            </a:r>
            <a:r>
              <a:rPr b="0" i="0" lang="en-GB" sz="1600" u="none" cap="none" strike="noStrike">
                <a:solidFill>
                  <a:srgbClr val="103452"/>
                </a:solidFill>
                <a:latin typeface="Montserrat"/>
                <a:ea typeface="Montserrat"/>
                <a:cs typeface="Montserrat"/>
                <a:sym typeface="Montserrat"/>
              </a:rPr>
              <a:t>to vertices in </a:t>
            </a:r>
            <a:r>
              <a:rPr b="1" i="0" lang="en-GB" sz="1600" u="none" cap="none" strike="noStrike">
                <a:solidFill>
                  <a:srgbClr val="103452"/>
                </a:solidFill>
                <a:latin typeface="Montserrat"/>
                <a:ea typeface="Montserrat"/>
                <a:cs typeface="Montserrat"/>
                <a:sym typeface="Montserrat"/>
              </a:rPr>
              <a:t>MSP</a:t>
            </a:r>
            <a:r>
              <a:rPr b="0" i="0" lang="en-GB" sz="1600" u="none" cap="none" strike="noStrike">
                <a:solidFill>
                  <a:srgbClr val="103452"/>
                </a:solidFill>
                <a:latin typeface="Montserrat"/>
                <a:ea typeface="Montserrat"/>
                <a:cs typeface="Montserrat"/>
                <a:sym typeface="Montserrat"/>
              </a:rPr>
              <a:t>. This set of edges is known as the </a:t>
            </a:r>
            <a:r>
              <a:rPr b="1" i="0" lang="en-GB" sz="1600" u="none" cap="none" strike="noStrike">
                <a:solidFill>
                  <a:srgbClr val="103452"/>
                </a:solidFill>
                <a:latin typeface="Montserrat"/>
                <a:ea typeface="Montserrat"/>
                <a:cs typeface="Montserrat"/>
                <a:sym typeface="Montserrat"/>
              </a:rPr>
              <a:t>cut</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AutoNum type="arabicPeriod"/>
            </a:pPr>
            <a:r>
              <a:rPr b="0" i="0" lang="en-GB" sz="1600" u="none" cap="none" strike="noStrike">
                <a:solidFill>
                  <a:srgbClr val="103452"/>
                </a:solidFill>
                <a:latin typeface="Montserrat"/>
                <a:ea typeface="Montserrat"/>
                <a:cs typeface="Montserrat"/>
                <a:sym typeface="Montserrat"/>
              </a:rPr>
              <a:t>Add the edge with the smallest weight to </a:t>
            </a:r>
            <a:r>
              <a:rPr b="1" i="0" lang="en-GB" sz="1600" u="none" cap="none" strike="noStrike">
                <a:solidFill>
                  <a:srgbClr val="103452"/>
                </a:solidFill>
                <a:latin typeface="Montserrat"/>
                <a:ea typeface="Montserrat"/>
                <a:cs typeface="Montserrat"/>
                <a:sym typeface="Montserrat"/>
              </a:rPr>
              <a:t>MSP</a:t>
            </a:r>
            <a:r>
              <a:rPr b="0" i="0" lang="en-GB" sz="1600" u="none" cap="none" strike="noStrike">
                <a:solidFill>
                  <a:srgbClr val="103452"/>
                </a:solidFill>
                <a:latin typeface="Montserrat"/>
                <a:ea typeface="Montserrat"/>
                <a:cs typeface="Montserrat"/>
                <a:sym typeface="Montserrat"/>
              </a:rPr>
              <a:t> and remove the vertex it connects to from </a:t>
            </a:r>
            <a:r>
              <a:rPr b="1" i="0" lang="en-GB" sz="1600" u="none" cap="none" strike="noStrike">
                <a:solidFill>
                  <a:srgbClr val="103452"/>
                </a:solidFill>
                <a:latin typeface="Montserrat"/>
                <a:ea typeface="Montserrat"/>
                <a:cs typeface="Montserrat"/>
                <a:sym typeface="Montserrat"/>
              </a:rPr>
              <a:t>G</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1000"/>
              </a:spcBef>
              <a:spcAft>
                <a:spcPts val="0"/>
              </a:spcAft>
              <a:buClr>
                <a:srgbClr val="103452"/>
              </a:buClr>
              <a:buSzPts val="1600"/>
              <a:buFont typeface="Montserrat"/>
              <a:buAutoNum type="arabicPeriod"/>
            </a:pPr>
            <a:r>
              <a:rPr b="0" i="0" lang="en-GB" sz="1600" u="none" cap="none" strike="noStrike">
                <a:solidFill>
                  <a:srgbClr val="103452"/>
                </a:solidFill>
                <a:latin typeface="Montserrat"/>
                <a:ea typeface="Montserrat"/>
                <a:cs typeface="Montserrat"/>
                <a:sym typeface="Montserrat"/>
              </a:rPr>
              <a:t>Repeat steps 3 and 4 until </a:t>
            </a:r>
            <a:r>
              <a:rPr b="1" i="0" lang="en-GB" sz="1600" u="none" cap="none" strike="noStrike">
                <a:solidFill>
                  <a:srgbClr val="103452"/>
                </a:solidFill>
                <a:latin typeface="Montserrat"/>
                <a:ea typeface="Montserrat"/>
                <a:cs typeface="Montserrat"/>
                <a:sym typeface="Montserrat"/>
              </a:rPr>
              <a:t>G </a:t>
            </a:r>
            <a:r>
              <a:rPr b="0" i="0" lang="en-GB" sz="1600" u="none" cap="none" strike="noStrike">
                <a:solidFill>
                  <a:srgbClr val="103452"/>
                </a:solidFill>
                <a:latin typeface="Montserrat"/>
                <a:ea typeface="Montserrat"/>
                <a:cs typeface="Montserrat"/>
                <a:sym typeface="Montserrat"/>
              </a:rPr>
              <a:t>is empty.</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100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For unweighted graphs, in step 4 instead of choosing the edge with the smallest weight, any edge can be chosen.</a:t>
            </a:r>
            <a:endParaRPr b="0" i="0" sz="1600" u="none" cap="none" strike="noStrike">
              <a:solidFill>
                <a:srgbClr val="10345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g2c390b49d23_0_2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8" name="Google Shape;398;g2c390b49d23_0_231"/>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pic>
        <p:nvPicPr>
          <p:cNvPr id="399" name="Google Shape;399;g2c390b49d23_0_231"/>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400" name="Google Shape;400;g2c390b49d23_0_231"/>
          <p:cNvSpPr txBox="1"/>
          <p:nvPr/>
        </p:nvSpPr>
        <p:spPr>
          <a:xfrm>
            <a:off x="993900" y="1076650"/>
            <a:ext cx="7156200" cy="3401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100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Find the minimum spanning tree of the following graph:</a:t>
            </a:r>
            <a:endParaRPr b="0" i="0" sz="1600" u="none" cap="none" strike="noStrike">
              <a:solidFill>
                <a:srgbClr val="103452"/>
              </a:solidFill>
              <a:latin typeface="Montserrat"/>
              <a:ea typeface="Montserrat"/>
              <a:cs typeface="Montserrat"/>
              <a:sym typeface="Montserrat"/>
            </a:endParaRPr>
          </a:p>
        </p:txBody>
      </p:sp>
      <p:grpSp>
        <p:nvGrpSpPr>
          <p:cNvPr id="401" name="Google Shape;401;g2c390b49d23_0_231"/>
          <p:cNvGrpSpPr/>
          <p:nvPr/>
        </p:nvGrpSpPr>
        <p:grpSpPr>
          <a:xfrm>
            <a:off x="2495875" y="1949227"/>
            <a:ext cx="4052994" cy="1980398"/>
            <a:chOff x="2544975" y="1860402"/>
            <a:chExt cx="4052994" cy="1980398"/>
          </a:xfrm>
        </p:grpSpPr>
        <p:sp>
          <p:nvSpPr>
            <p:cNvPr id="402" name="Google Shape;402;g2c390b49d23_0_231"/>
            <p:cNvSpPr/>
            <p:nvPr/>
          </p:nvSpPr>
          <p:spPr>
            <a:xfrm>
              <a:off x="2544975" y="258342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403" name="Google Shape;403;g2c390b49d23_0_231"/>
            <p:cNvSpPr/>
            <p:nvPr/>
          </p:nvSpPr>
          <p:spPr>
            <a:xfrm>
              <a:off x="4069800"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404" name="Google Shape;404;g2c390b49d23_0_231"/>
            <p:cNvSpPr/>
            <p:nvPr/>
          </p:nvSpPr>
          <p:spPr>
            <a:xfrm>
              <a:off x="4069800" y="3347600"/>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405" name="Google Shape;405;g2c390b49d23_0_231"/>
            <p:cNvSpPr/>
            <p:nvPr/>
          </p:nvSpPr>
          <p:spPr>
            <a:xfrm>
              <a:off x="6058575"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406" name="Google Shape;406;g2c390b49d23_0_231"/>
            <p:cNvSpPr/>
            <p:nvPr/>
          </p:nvSpPr>
          <p:spPr>
            <a:xfrm>
              <a:off x="6058575" y="3347600"/>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407" name="Google Shape;407;g2c390b49d23_0_231"/>
            <p:cNvCxnSpPr>
              <a:stCxn id="402" idx="7"/>
              <a:endCxn id="403" idx="2"/>
            </p:cNvCxnSpPr>
            <p:nvPr/>
          </p:nvCxnSpPr>
          <p:spPr>
            <a:xfrm flipH="1" rot="10800000">
              <a:off x="2964923" y="2173552"/>
              <a:ext cx="1104900" cy="482100"/>
            </a:xfrm>
            <a:prstGeom prst="straightConnector1">
              <a:avLst/>
            </a:prstGeom>
            <a:noFill/>
            <a:ln cap="flat" cmpd="sng" w="9525">
              <a:solidFill>
                <a:schemeClr val="dk2"/>
              </a:solidFill>
              <a:prstDash val="solid"/>
              <a:round/>
              <a:headEnd len="sm" w="sm" type="none"/>
              <a:tailEnd len="sm" w="sm" type="none"/>
            </a:ln>
          </p:spPr>
        </p:cxnSp>
        <p:cxnSp>
          <p:nvCxnSpPr>
            <p:cNvPr id="408" name="Google Shape;408;g2c390b49d23_0_231"/>
            <p:cNvCxnSpPr>
              <a:stCxn id="402" idx="5"/>
              <a:endCxn id="404" idx="2"/>
            </p:cNvCxnSpPr>
            <p:nvPr/>
          </p:nvCxnSpPr>
          <p:spPr>
            <a:xfrm>
              <a:off x="2964923" y="3004398"/>
              <a:ext cx="1104900" cy="589800"/>
            </a:xfrm>
            <a:prstGeom prst="straightConnector1">
              <a:avLst/>
            </a:prstGeom>
            <a:noFill/>
            <a:ln cap="flat" cmpd="sng" w="9525">
              <a:solidFill>
                <a:schemeClr val="dk2"/>
              </a:solidFill>
              <a:prstDash val="solid"/>
              <a:round/>
              <a:headEnd len="sm" w="sm" type="none"/>
              <a:tailEnd len="sm" w="sm" type="none"/>
            </a:ln>
          </p:spPr>
        </p:cxnSp>
        <p:cxnSp>
          <p:nvCxnSpPr>
            <p:cNvPr id="409" name="Google Shape;409;g2c390b49d23_0_231"/>
            <p:cNvCxnSpPr>
              <a:stCxn id="403" idx="4"/>
              <a:endCxn id="404" idx="0"/>
            </p:cNvCxnSpPr>
            <p:nvPr/>
          </p:nvCxnSpPr>
          <p:spPr>
            <a:xfrm>
              <a:off x="4315800" y="2420075"/>
              <a:ext cx="0" cy="927600"/>
            </a:xfrm>
            <a:prstGeom prst="straightConnector1">
              <a:avLst/>
            </a:prstGeom>
            <a:noFill/>
            <a:ln cap="flat" cmpd="sng" w="9525">
              <a:solidFill>
                <a:schemeClr val="dk2"/>
              </a:solidFill>
              <a:prstDash val="solid"/>
              <a:round/>
              <a:headEnd len="sm" w="sm" type="none"/>
              <a:tailEnd len="sm" w="sm" type="none"/>
            </a:ln>
          </p:spPr>
        </p:cxnSp>
        <p:cxnSp>
          <p:nvCxnSpPr>
            <p:cNvPr id="410" name="Google Shape;410;g2c390b49d23_0_231"/>
            <p:cNvCxnSpPr>
              <a:stCxn id="403" idx="6"/>
              <a:endCxn id="405" idx="2"/>
            </p:cNvCxnSpPr>
            <p:nvPr/>
          </p:nvCxnSpPr>
          <p:spPr>
            <a:xfrm>
              <a:off x="4561800" y="2173475"/>
              <a:ext cx="1496700" cy="0"/>
            </a:xfrm>
            <a:prstGeom prst="straightConnector1">
              <a:avLst/>
            </a:prstGeom>
            <a:noFill/>
            <a:ln cap="flat" cmpd="sng" w="9525">
              <a:solidFill>
                <a:schemeClr val="dk2"/>
              </a:solidFill>
              <a:prstDash val="solid"/>
              <a:round/>
              <a:headEnd len="sm" w="sm" type="none"/>
              <a:tailEnd len="sm" w="sm" type="none"/>
            </a:ln>
          </p:spPr>
        </p:cxnSp>
        <p:cxnSp>
          <p:nvCxnSpPr>
            <p:cNvPr id="411" name="Google Shape;411;g2c390b49d23_0_231"/>
            <p:cNvCxnSpPr>
              <a:stCxn id="404" idx="6"/>
              <a:endCxn id="406" idx="2"/>
            </p:cNvCxnSpPr>
            <p:nvPr/>
          </p:nvCxnSpPr>
          <p:spPr>
            <a:xfrm>
              <a:off x="4561800" y="3594200"/>
              <a:ext cx="1496700" cy="0"/>
            </a:xfrm>
            <a:prstGeom prst="straightConnector1">
              <a:avLst/>
            </a:prstGeom>
            <a:noFill/>
            <a:ln cap="flat" cmpd="sng" w="9525">
              <a:solidFill>
                <a:schemeClr val="dk2"/>
              </a:solidFill>
              <a:prstDash val="solid"/>
              <a:round/>
              <a:headEnd len="sm" w="sm" type="none"/>
              <a:tailEnd len="sm" w="sm" type="none"/>
            </a:ln>
          </p:spPr>
        </p:cxnSp>
        <p:cxnSp>
          <p:nvCxnSpPr>
            <p:cNvPr id="412" name="Google Shape;412;g2c390b49d23_0_231"/>
            <p:cNvCxnSpPr>
              <a:stCxn id="405" idx="4"/>
              <a:endCxn id="406" idx="0"/>
            </p:cNvCxnSpPr>
            <p:nvPr/>
          </p:nvCxnSpPr>
          <p:spPr>
            <a:xfrm>
              <a:off x="6304575" y="2420075"/>
              <a:ext cx="0" cy="927600"/>
            </a:xfrm>
            <a:prstGeom prst="straightConnector1">
              <a:avLst/>
            </a:prstGeom>
            <a:noFill/>
            <a:ln cap="flat" cmpd="sng" w="9525">
              <a:solidFill>
                <a:schemeClr val="dk2"/>
              </a:solidFill>
              <a:prstDash val="solid"/>
              <a:round/>
              <a:headEnd len="sm" w="sm" type="none"/>
              <a:tailEnd len="sm" w="sm" type="none"/>
            </a:ln>
          </p:spPr>
        </p:cxnSp>
        <p:sp>
          <p:nvSpPr>
            <p:cNvPr id="413" name="Google Shape;413;g2c390b49d23_0_231"/>
            <p:cNvSpPr txBox="1"/>
            <p:nvPr/>
          </p:nvSpPr>
          <p:spPr>
            <a:xfrm rot="-1411317">
              <a:off x="3296062" y="2088150"/>
              <a:ext cx="293159" cy="3520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4</a:t>
              </a:r>
              <a:endParaRPr b="0" i="0" sz="1400" u="none" cap="none" strike="noStrike">
                <a:solidFill>
                  <a:schemeClr val="dk2"/>
                </a:solidFill>
                <a:latin typeface="Montserrat"/>
                <a:ea typeface="Montserrat"/>
                <a:cs typeface="Montserrat"/>
                <a:sym typeface="Montserrat"/>
              </a:endParaRPr>
            </a:p>
          </p:txBody>
        </p:sp>
        <p:sp>
          <p:nvSpPr>
            <p:cNvPr id="414" name="Google Shape;414;g2c390b49d23_0_231"/>
            <p:cNvSpPr txBox="1"/>
            <p:nvPr/>
          </p:nvSpPr>
          <p:spPr>
            <a:xfrm rot="1680418">
              <a:off x="3406773" y="2978476"/>
              <a:ext cx="293241" cy="35202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5</a:t>
              </a:r>
              <a:endParaRPr b="0" i="0" sz="1400" u="none" cap="none" strike="noStrike">
                <a:solidFill>
                  <a:schemeClr val="dk2"/>
                </a:solidFill>
                <a:latin typeface="Montserrat"/>
                <a:ea typeface="Montserrat"/>
                <a:cs typeface="Montserrat"/>
                <a:sym typeface="Montserrat"/>
              </a:endParaRPr>
            </a:p>
          </p:txBody>
        </p:sp>
        <p:sp>
          <p:nvSpPr>
            <p:cNvPr id="415" name="Google Shape;415;g2c390b49d23_0_231"/>
            <p:cNvSpPr txBox="1"/>
            <p:nvPr/>
          </p:nvSpPr>
          <p:spPr>
            <a:xfrm rot="-7037">
              <a:off x="4338408" y="263147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3</a:t>
              </a:r>
              <a:endParaRPr b="0" i="0" sz="1400" u="none" cap="none" strike="noStrike">
                <a:solidFill>
                  <a:schemeClr val="dk2"/>
                </a:solidFill>
                <a:latin typeface="Montserrat"/>
                <a:ea typeface="Montserrat"/>
                <a:cs typeface="Montserrat"/>
                <a:sym typeface="Montserrat"/>
              </a:endParaRPr>
            </a:p>
          </p:txBody>
        </p:sp>
        <p:sp>
          <p:nvSpPr>
            <p:cNvPr id="416" name="Google Shape;416;g2c390b49d23_0_231"/>
            <p:cNvSpPr txBox="1"/>
            <p:nvPr/>
          </p:nvSpPr>
          <p:spPr>
            <a:xfrm rot="-7037">
              <a:off x="5134058" y="18607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417" name="Google Shape;417;g2c390b49d23_0_231"/>
            <p:cNvSpPr txBox="1"/>
            <p:nvPr/>
          </p:nvSpPr>
          <p:spPr>
            <a:xfrm rot="-7037">
              <a:off x="5134058" y="32706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418" name="Google Shape;418;g2c390b49d23_0_231"/>
            <p:cNvSpPr txBox="1"/>
            <p:nvPr/>
          </p:nvSpPr>
          <p:spPr>
            <a:xfrm rot="-7037">
              <a:off x="6304508" y="258372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1</a:t>
              </a:r>
              <a:endParaRPr b="0" i="0" sz="1400" u="none" cap="none" strike="noStrike">
                <a:solidFill>
                  <a:schemeClr val="dk2"/>
                </a:solidFill>
                <a:latin typeface="Montserrat"/>
                <a:ea typeface="Montserrat"/>
                <a:cs typeface="Montserrat"/>
                <a:sym typeface="Montserrat"/>
              </a:endParaRPr>
            </a:p>
          </p:txBody>
        </p:sp>
      </p:grpSp>
      <p:pic>
        <p:nvPicPr>
          <p:cNvPr id="419" name="Google Shape;419;g2c390b49d23_0_231"/>
          <p:cNvPicPr preferRelativeResize="0"/>
          <p:nvPr/>
        </p:nvPicPr>
        <p:blipFill rotWithShape="1">
          <a:blip r:embed="rId5">
            <a:alphaModFix/>
          </a:blip>
          <a:srcRect b="13353" l="0" r="0" t="13353"/>
          <a:stretch/>
        </p:blipFill>
        <p:spPr>
          <a:xfrm>
            <a:off x="7136675" y="3526826"/>
            <a:ext cx="1436075" cy="1052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g2c390b49d23_0_2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25" name="Google Shape;425;g2c390b49d23_0_257"/>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sp>
        <p:nvSpPr>
          <p:cNvPr id="426" name="Google Shape;426;g2c390b49d23_0_257"/>
          <p:cNvSpPr txBox="1"/>
          <p:nvPr/>
        </p:nvSpPr>
        <p:spPr>
          <a:xfrm>
            <a:off x="993900" y="1076650"/>
            <a:ext cx="7156200" cy="3961200"/>
          </a:xfrm>
          <a:prstGeom prst="rect">
            <a:avLst/>
          </a:prstGeom>
          <a:noFill/>
          <a:ln>
            <a:noFill/>
          </a:ln>
        </p:spPr>
        <p:txBody>
          <a:bodyPr anchorCtr="0" anchor="t" bIns="91425" lIns="91425" spcFirstLastPara="1" rIns="91425" wrap="square" tIns="91425">
            <a:noAutofit/>
          </a:bodyPr>
          <a:lstStyle/>
          <a:p>
            <a:pPr indent="-330200" lvl="0" marL="360000" marR="0" rtl="0" algn="l">
              <a:lnSpc>
                <a:spcPct val="115000"/>
              </a:lnSpc>
              <a:spcBef>
                <a:spcPts val="0"/>
              </a:spcBef>
              <a:spcAft>
                <a:spcPts val="0"/>
              </a:spcAft>
              <a:buClr>
                <a:srgbClr val="103452"/>
              </a:buClr>
              <a:buSzPts val="1600"/>
              <a:buFont typeface="Montserrat"/>
              <a:buAutoNum type="arabicPeriod"/>
            </a:pPr>
            <a:r>
              <a:rPr b="0" i="0" lang="en-GB" sz="1600" u="none" cap="none" strike="noStrike">
                <a:solidFill>
                  <a:srgbClr val="103452"/>
                </a:solidFill>
                <a:latin typeface="Montserrat"/>
                <a:ea typeface="Montserrat"/>
                <a:cs typeface="Montserrat"/>
                <a:sym typeface="Montserrat"/>
              </a:rPr>
              <a:t>Create an empty spanning tree (referred to as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 and a set of all the vertices in the graph (referred to as </a:t>
            </a:r>
            <a:r>
              <a:rPr b="1" i="0" lang="en-GB" sz="1600" u="none" cap="none" strike="noStrike">
                <a:solidFill>
                  <a:srgbClr val="103452"/>
                </a:solidFill>
                <a:latin typeface="Montserrat"/>
                <a:ea typeface="Montserrat"/>
                <a:cs typeface="Montserrat"/>
                <a:sym typeface="Montserrat"/>
              </a:rPr>
              <a:t>G</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p:txBody>
      </p:sp>
      <p:pic>
        <p:nvPicPr>
          <p:cNvPr id="427" name="Google Shape;427;g2c390b49d23_0_25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grpSp>
        <p:nvGrpSpPr>
          <p:cNvPr id="428" name="Google Shape;428;g2c390b49d23_0_257"/>
          <p:cNvGrpSpPr/>
          <p:nvPr/>
        </p:nvGrpSpPr>
        <p:grpSpPr>
          <a:xfrm>
            <a:off x="2634550" y="2067052"/>
            <a:ext cx="4052994" cy="1980398"/>
            <a:chOff x="2544975" y="1860402"/>
            <a:chExt cx="4052994" cy="1980398"/>
          </a:xfrm>
        </p:grpSpPr>
        <p:sp>
          <p:nvSpPr>
            <p:cNvPr id="429" name="Google Shape;429;g2c390b49d23_0_257"/>
            <p:cNvSpPr/>
            <p:nvPr/>
          </p:nvSpPr>
          <p:spPr>
            <a:xfrm>
              <a:off x="2544975" y="2583425"/>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430" name="Google Shape;430;g2c390b49d23_0_257"/>
            <p:cNvSpPr/>
            <p:nvPr/>
          </p:nvSpPr>
          <p:spPr>
            <a:xfrm>
              <a:off x="4069800" y="1926875"/>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431" name="Google Shape;431;g2c390b49d23_0_257"/>
            <p:cNvSpPr/>
            <p:nvPr/>
          </p:nvSpPr>
          <p:spPr>
            <a:xfrm>
              <a:off x="4069800"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432" name="Google Shape;432;g2c390b49d23_0_257"/>
            <p:cNvSpPr/>
            <p:nvPr/>
          </p:nvSpPr>
          <p:spPr>
            <a:xfrm>
              <a:off x="6058575" y="1926875"/>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433" name="Google Shape;433;g2c390b49d23_0_257"/>
            <p:cNvSpPr/>
            <p:nvPr/>
          </p:nvSpPr>
          <p:spPr>
            <a:xfrm>
              <a:off x="6058575"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434" name="Google Shape;434;g2c390b49d23_0_257"/>
            <p:cNvCxnSpPr>
              <a:stCxn id="429" idx="7"/>
              <a:endCxn id="430" idx="2"/>
            </p:cNvCxnSpPr>
            <p:nvPr/>
          </p:nvCxnSpPr>
          <p:spPr>
            <a:xfrm flipH="1" rot="10800000">
              <a:off x="2964923" y="2173552"/>
              <a:ext cx="1104900" cy="482100"/>
            </a:xfrm>
            <a:prstGeom prst="straightConnector1">
              <a:avLst/>
            </a:prstGeom>
            <a:noFill/>
            <a:ln cap="flat" cmpd="sng" w="9525">
              <a:solidFill>
                <a:schemeClr val="dk2"/>
              </a:solidFill>
              <a:prstDash val="solid"/>
              <a:round/>
              <a:headEnd len="sm" w="sm" type="none"/>
              <a:tailEnd len="sm" w="sm" type="none"/>
            </a:ln>
          </p:spPr>
        </p:cxnSp>
        <p:cxnSp>
          <p:nvCxnSpPr>
            <p:cNvPr id="435" name="Google Shape;435;g2c390b49d23_0_257"/>
            <p:cNvCxnSpPr>
              <a:stCxn id="429" idx="5"/>
              <a:endCxn id="431" idx="2"/>
            </p:cNvCxnSpPr>
            <p:nvPr/>
          </p:nvCxnSpPr>
          <p:spPr>
            <a:xfrm>
              <a:off x="2964923" y="3004398"/>
              <a:ext cx="1104900" cy="589800"/>
            </a:xfrm>
            <a:prstGeom prst="straightConnector1">
              <a:avLst/>
            </a:prstGeom>
            <a:noFill/>
            <a:ln cap="flat" cmpd="sng" w="9525">
              <a:solidFill>
                <a:schemeClr val="dk2"/>
              </a:solidFill>
              <a:prstDash val="solid"/>
              <a:round/>
              <a:headEnd len="sm" w="sm" type="none"/>
              <a:tailEnd len="sm" w="sm" type="none"/>
            </a:ln>
          </p:spPr>
        </p:cxnSp>
        <p:cxnSp>
          <p:nvCxnSpPr>
            <p:cNvPr id="436" name="Google Shape;436;g2c390b49d23_0_257"/>
            <p:cNvCxnSpPr>
              <a:stCxn id="430" idx="4"/>
              <a:endCxn id="431" idx="0"/>
            </p:cNvCxnSpPr>
            <p:nvPr/>
          </p:nvCxnSpPr>
          <p:spPr>
            <a:xfrm>
              <a:off x="4315800" y="2420075"/>
              <a:ext cx="0" cy="927600"/>
            </a:xfrm>
            <a:prstGeom prst="straightConnector1">
              <a:avLst/>
            </a:prstGeom>
            <a:noFill/>
            <a:ln cap="flat" cmpd="sng" w="9525">
              <a:solidFill>
                <a:schemeClr val="dk2"/>
              </a:solidFill>
              <a:prstDash val="solid"/>
              <a:round/>
              <a:headEnd len="sm" w="sm" type="none"/>
              <a:tailEnd len="sm" w="sm" type="none"/>
            </a:ln>
          </p:spPr>
        </p:cxnSp>
        <p:cxnSp>
          <p:nvCxnSpPr>
            <p:cNvPr id="437" name="Google Shape;437;g2c390b49d23_0_257"/>
            <p:cNvCxnSpPr>
              <a:stCxn id="430" idx="6"/>
              <a:endCxn id="432" idx="2"/>
            </p:cNvCxnSpPr>
            <p:nvPr/>
          </p:nvCxnSpPr>
          <p:spPr>
            <a:xfrm>
              <a:off x="4561800" y="2173475"/>
              <a:ext cx="1496700" cy="0"/>
            </a:xfrm>
            <a:prstGeom prst="straightConnector1">
              <a:avLst/>
            </a:prstGeom>
            <a:noFill/>
            <a:ln cap="flat" cmpd="sng" w="9525">
              <a:solidFill>
                <a:schemeClr val="dk2"/>
              </a:solidFill>
              <a:prstDash val="solid"/>
              <a:round/>
              <a:headEnd len="sm" w="sm" type="none"/>
              <a:tailEnd len="sm" w="sm" type="none"/>
            </a:ln>
          </p:spPr>
        </p:cxnSp>
        <p:cxnSp>
          <p:nvCxnSpPr>
            <p:cNvPr id="438" name="Google Shape;438;g2c390b49d23_0_257"/>
            <p:cNvCxnSpPr>
              <a:stCxn id="431" idx="6"/>
              <a:endCxn id="433" idx="2"/>
            </p:cNvCxnSpPr>
            <p:nvPr/>
          </p:nvCxnSpPr>
          <p:spPr>
            <a:xfrm>
              <a:off x="4561800" y="3594200"/>
              <a:ext cx="1496700" cy="0"/>
            </a:xfrm>
            <a:prstGeom prst="straightConnector1">
              <a:avLst/>
            </a:prstGeom>
            <a:noFill/>
            <a:ln cap="flat" cmpd="sng" w="9525">
              <a:solidFill>
                <a:schemeClr val="dk2"/>
              </a:solidFill>
              <a:prstDash val="solid"/>
              <a:round/>
              <a:headEnd len="sm" w="sm" type="none"/>
              <a:tailEnd len="sm" w="sm" type="none"/>
            </a:ln>
          </p:spPr>
        </p:cxnSp>
        <p:cxnSp>
          <p:nvCxnSpPr>
            <p:cNvPr id="439" name="Google Shape;439;g2c390b49d23_0_257"/>
            <p:cNvCxnSpPr>
              <a:stCxn id="432" idx="4"/>
              <a:endCxn id="433" idx="0"/>
            </p:cNvCxnSpPr>
            <p:nvPr/>
          </p:nvCxnSpPr>
          <p:spPr>
            <a:xfrm>
              <a:off x="6304575" y="2420075"/>
              <a:ext cx="0" cy="927600"/>
            </a:xfrm>
            <a:prstGeom prst="straightConnector1">
              <a:avLst/>
            </a:prstGeom>
            <a:noFill/>
            <a:ln cap="flat" cmpd="sng" w="9525">
              <a:solidFill>
                <a:schemeClr val="dk2"/>
              </a:solidFill>
              <a:prstDash val="solid"/>
              <a:round/>
              <a:headEnd len="sm" w="sm" type="none"/>
              <a:tailEnd len="sm" w="sm" type="none"/>
            </a:ln>
          </p:spPr>
        </p:cxnSp>
        <p:sp>
          <p:nvSpPr>
            <p:cNvPr id="440" name="Google Shape;440;g2c390b49d23_0_257"/>
            <p:cNvSpPr txBox="1"/>
            <p:nvPr/>
          </p:nvSpPr>
          <p:spPr>
            <a:xfrm rot="-1411317">
              <a:off x="3296062" y="2088150"/>
              <a:ext cx="293159" cy="3520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4</a:t>
              </a:r>
              <a:endParaRPr b="0" i="0" sz="1400" u="none" cap="none" strike="noStrike">
                <a:solidFill>
                  <a:schemeClr val="dk2"/>
                </a:solidFill>
                <a:latin typeface="Montserrat"/>
                <a:ea typeface="Montserrat"/>
                <a:cs typeface="Montserrat"/>
                <a:sym typeface="Montserrat"/>
              </a:endParaRPr>
            </a:p>
          </p:txBody>
        </p:sp>
        <p:sp>
          <p:nvSpPr>
            <p:cNvPr id="441" name="Google Shape;441;g2c390b49d23_0_257"/>
            <p:cNvSpPr txBox="1"/>
            <p:nvPr/>
          </p:nvSpPr>
          <p:spPr>
            <a:xfrm rot="1680418">
              <a:off x="3406773" y="2978476"/>
              <a:ext cx="293241" cy="35202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5</a:t>
              </a:r>
              <a:endParaRPr b="0" i="0" sz="1400" u="none" cap="none" strike="noStrike">
                <a:solidFill>
                  <a:schemeClr val="dk2"/>
                </a:solidFill>
                <a:latin typeface="Montserrat"/>
                <a:ea typeface="Montserrat"/>
                <a:cs typeface="Montserrat"/>
                <a:sym typeface="Montserrat"/>
              </a:endParaRPr>
            </a:p>
          </p:txBody>
        </p:sp>
        <p:sp>
          <p:nvSpPr>
            <p:cNvPr id="442" name="Google Shape;442;g2c390b49d23_0_257"/>
            <p:cNvSpPr txBox="1"/>
            <p:nvPr/>
          </p:nvSpPr>
          <p:spPr>
            <a:xfrm rot="-7037">
              <a:off x="4338408" y="263147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3</a:t>
              </a:r>
              <a:endParaRPr b="0" i="0" sz="1400" u="none" cap="none" strike="noStrike">
                <a:solidFill>
                  <a:schemeClr val="dk2"/>
                </a:solidFill>
                <a:latin typeface="Montserrat"/>
                <a:ea typeface="Montserrat"/>
                <a:cs typeface="Montserrat"/>
                <a:sym typeface="Montserrat"/>
              </a:endParaRPr>
            </a:p>
          </p:txBody>
        </p:sp>
        <p:sp>
          <p:nvSpPr>
            <p:cNvPr id="443" name="Google Shape;443;g2c390b49d23_0_257"/>
            <p:cNvSpPr txBox="1"/>
            <p:nvPr/>
          </p:nvSpPr>
          <p:spPr>
            <a:xfrm rot="-7037">
              <a:off x="5134058" y="18607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444" name="Google Shape;444;g2c390b49d23_0_257"/>
            <p:cNvSpPr txBox="1"/>
            <p:nvPr/>
          </p:nvSpPr>
          <p:spPr>
            <a:xfrm rot="-7037">
              <a:off x="5134058" y="32706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445" name="Google Shape;445;g2c390b49d23_0_257"/>
            <p:cNvSpPr txBox="1"/>
            <p:nvPr/>
          </p:nvSpPr>
          <p:spPr>
            <a:xfrm rot="-7037">
              <a:off x="6304508" y="258372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1</a:t>
              </a:r>
              <a:endParaRPr b="0" i="0" sz="1400" u="none" cap="none" strike="noStrike">
                <a:solidFill>
                  <a:schemeClr val="dk2"/>
                </a:solidFill>
                <a:latin typeface="Montserrat"/>
                <a:ea typeface="Montserrat"/>
                <a:cs typeface="Montserrat"/>
                <a:sym typeface="Montserra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2c392f46285_1_84"/>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17" name="Google Shape;117;g2c392f46285_1_84"/>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a:t>
            </a:r>
            <a:endParaRPr b="1"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18" name="Google Shape;118;g2c392f46285_1_84"/>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19" name="Google Shape;119;g2c392f46285_1_84"/>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20" name="Google Shape;120;g2c392f46285_1_84"/>
          <p:cNvSpPr txBox="1"/>
          <p:nvPr/>
        </p:nvSpPr>
        <p:spPr>
          <a:xfrm>
            <a:off x="746993" y="1013242"/>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The use of disrespectful language is prohibited in the questions, this is a supportive, learning environment for all - please engage accordingly. </a:t>
            </a:r>
            <a:r>
              <a:rPr b="1" lang="en-GB" sz="1500">
                <a:latin typeface="Montserrat"/>
                <a:ea typeface="Montserrat"/>
                <a:cs typeface="Montserrat"/>
                <a:sym typeface="Montserrat"/>
              </a:rPr>
              <a:t>(FBV: Mutual Respect.)</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No question is daft or silly - </a:t>
            </a:r>
            <a:r>
              <a:rPr b="1" lang="en-GB" sz="1500">
                <a:latin typeface="Montserrat"/>
                <a:ea typeface="Montserrat"/>
                <a:cs typeface="Montserrat"/>
                <a:sym typeface="Montserrat"/>
              </a:rPr>
              <a:t>ask them! </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solidFill>
                  <a:schemeClr val="dk1"/>
                </a:solidFill>
                <a:latin typeface="Montserrat"/>
                <a:ea typeface="Montserrat"/>
                <a:cs typeface="Montserrat"/>
                <a:sym typeface="Montserrat"/>
              </a:rPr>
              <a:t>There are </a:t>
            </a:r>
            <a:r>
              <a:rPr b="1" lang="en-GB" sz="1500">
                <a:solidFill>
                  <a:schemeClr val="dk1"/>
                </a:solidFill>
                <a:latin typeface="Montserrat"/>
                <a:ea typeface="Montserrat"/>
                <a:cs typeface="Montserrat"/>
                <a:sym typeface="Montserrat"/>
              </a:rPr>
              <a:t>Q&amp;A sessions</a:t>
            </a:r>
            <a:r>
              <a:rPr lang="en-GB" sz="1500">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If you have any questions outside of this lecture, or that are not answered during this lecture, please do submit these for upcoming Open Classes. You can submit these questions here: </a:t>
            </a:r>
            <a:endParaRPr sz="1500">
              <a:latin typeface="Montserrat"/>
              <a:ea typeface="Montserrat"/>
              <a:cs typeface="Montserrat"/>
              <a:sym typeface="Montserrat"/>
            </a:endParaRPr>
          </a:p>
          <a:p>
            <a:pPr indent="0" lvl="0" marL="457200" rtl="0" algn="l">
              <a:lnSpc>
                <a:spcPct val="150000"/>
              </a:lnSpc>
              <a:spcBef>
                <a:spcPts val="0"/>
              </a:spcBef>
              <a:spcAft>
                <a:spcPts val="0"/>
              </a:spcAft>
              <a:buNone/>
            </a:pPr>
            <a:r>
              <a:rPr b="1" lang="en-GB" sz="1500" u="sng">
                <a:solidFill>
                  <a:schemeClr val="hlink"/>
                </a:solidFill>
                <a:latin typeface="Montserrat"/>
                <a:ea typeface="Montserrat"/>
                <a:cs typeface="Montserrat"/>
                <a:sym typeface="Montserrat"/>
                <a:hlinkClick r:id="rId4"/>
              </a:rPr>
              <a:t>SE Open Class Questions</a:t>
            </a:r>
            <a:r>
              <a:rPr b="1" lang="en-GB" sz="1300">
                <a:solidFill>
                  <a:schemeClr val="dk1"/>
                </a:solidFill>
                <a:latin typeface="Montserrat"/>
                <a:ea typeface="Montserrat"/>
                <a:cs typeface="Montserrat"/>
                <a:sym typeface="Montserrat"/>
              </a:rPr>
              <a:t> </a:t>
            </a:r>
            <a:r>
              <a:rPr b="1" lang="en-GB" sz="1500">
                <a:solidFill>
                  <a:schemeClr val="dk1"/>
                </a:solidFill>
                <a:latin typeface="Montserrat"/>
                <a:ea typeface="Montserrat"/>
                <a:cs typeface="Montserrat"/>
                <a:sym typeface="Montserrat"/>
              </a:rPr>
              <a:t>or</a:t>
            </a:r>
            <a:r>
              <a:rPr b="1" lang="en-GB" sz="1300">
                <a:solidFill>
                  <a:schemeClr val="dk1"/>
                </a:solidFill>
                <a:latin typeface="Montserrat"/>
                <a:ea typeface="Montserrat"/>
                <a:cs typeface="Montserrat"/>
                <a:sym typeface="Montserrat"/>
              </a:rPr>
              <a:t> </a:t>
            </a:r>
            <a:r>
              <a:rPr b="1" lang="en-GB" sz="1500" u="sng">
                <a:solidFill>
                  <a:schemeClr val="accent5"/>
                </a:solidFill>
                <a:latin typeface="Montserrat"/>
                <a:ea typeface="Montserrat"/>
                <a:cs typeface="Montserrat"/>
                <a:sym typeface="Montserrat"/>
                <a:hlinkClick r:id="rId5">
                  <a:extLst>
                    <a:ext uri="{A12FA001-AC4F-418D-AE19-62706E023703}">
                      <ahyp:hlinkClr val="tx"/>
                    </a:ext>
                  </a:extLst>
                </a:hlinkClick>
              </a:rPr>
              <a:t>DS Open Class Questions</a:t>
            </a:r>
            <a:endParaRPr b="1" i="0" sz="1300" u="none" cap="none" strike="noStrike">
              <a:solidFill>
                <a:schemeClr val="dk1"/>
              </a:solidFill>
              <a:latin typeface="Montserrat"/>
              <a:ea typeface="Montserrat"/>
              <a:cs typeface="Montserrat"/>
              <a:sym typeface="Montserrat"/>
            </a:endParaRPr>
          </a:p>
        </p:txBody>
      </p:sp>
      <p:pic>
        <p:nvPicPr>
          <p:cNvPr id="121" name="Google Shape;121;g2c392f46285_1_84"/>
          <p:cNvPicPr preferRelativeResize="0"/>
          <p:nvPr/>
        </p:nvPicPr>
        <p:blipFill rotWithShape="1">
          <a:blip r:embed="rId6">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g2c390b49d23_0_28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1" name="Google Shape;451;g2c390b49d23_0_282"/>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sp>
        <p:nvSpPr>
          <p:cNvPr id="452" name="Google Shape;452;g2c390b49d23_0_282"/>
          <p:cNvSpPr txBox="1"/>
          <p:nvPr/>
        </p:nvSpPr>
        <p:spPr>
          <a:xfrm>
            <a:off x="993900" y="1076650"/>
            <a:ext cx="7156200" cy="3961200"/>
          </a:xfrm>
          <a:prstGeom prst="rect">
            <a:avLst/>
          </a:prstGeom>
          <a:noFill/>
          <a:ln>
            <a:noFill/>
          </a:ln>
        </p:spPr>
        <p:txBody>
          <a:bodyPr anchorCtr="0" anchor="t" bIns="91425" lIns="91425" spcFirstLastPara="1" rIns="91425" wrap="square" tIns="91425">
            <a:noAutofit/>
          </a:bodyPr>
          <a:lstStyle/>
          <a:p>
            <a:pPr indent="-450000" lvl="0" marL="450000" marR="0" rtl="0" algn="l">
              <a:lnSpc>
                <a:spcPct val="115000"/>
              </a:lnSpc>
              <a:spcBef>
                <a:spcPts val="0"/>
              </a:spcBef>
              <a:spcAft>
                <a:spcPts val="100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2.	Select an arbitrary starting vertex, remove it from</a:t>
            </a:r>
            <a:r>
              <a:rPr b="1" i="0" lang="en-GB" sz="1600" u="none" cap="none" strike="noStrike">
                <a:solidFill>
                  <a:srgbClr val="103452"/>
                </a:solidFill>
                <a:latin typeface="Montserrat"/>
                <a:ea typeface="Montserrat"/>
                <a:cs typeface="Montserrat"/>
                <a:sym typeface="Montserrat"/>
              </a:rPr>
              <a:t> G </a:t>
            </a:r>
            <a:r>
              <a:rPr b="0" i="0" lang="en-GB" sz="1600" u="none" cap="none" strike="noStrike">
                <a:solidFill>
                  <a:srgbClr val="103452"/>
                </a:solidFill>
                <a:latin typeface="Montserrat"/>
                <a:ea typeface="Montserrat"/>
                <a:cs typeface="Montserrat"/>
                <a:sym typeface="Montserrat"/>
              </a:rPr>
              <a:t>and add it to the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p:txBody>
      </p:sp>
      <p:pic>
        <p:nvPicPr>
          <p:cNvPr id="453" name="Google Shape;453;g2c390b49d23_0_28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grpSp>
        <p:nvGrpSpPr>
          <p:cNvPr id="454" name="Google Shape;454;g2c390b49d23_0_282"/>
          <p:cNvGrpSpPr/>
          <p:nvPr/>
        </p:nvGrpSpPr>
        <p:grpSpPr>
          <a:xfrm>
            <a:off x="2634550" y="1879402"/>
            <a:ext cx="4052994" cy="1980398"/>
            <a:chOff x="2544975" y="1860402"/>
            <a:chExt cx="4052994" cy="1980398"/>
          </a:xfrm>
        </p:grpSpPr>
        <p:sp>
          <p:nvSpPr>
            <p:cNvPr id="455" name="Google Shape;455;g2c390b49d23_0_282"/>
            <p:cNvSpPr/>
            <p:nvPr/>
          </p:nvSpPr>
          <p:spPr>
            <a:xfrm>
              <a:off x="2544975" y="258342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456" name="Google Shape;456;g2c390b49d23_0_282"/>
            <p:cNvSpPr/>
            <p:nvPr/>
          </p:nvSpPr>
          <p:spPr>
            <a:xfrm>
              <a:off x="4069800" y="1926875"/>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457" name="Google Shape;457;g2c390b49d23_0_282"/>
            <p:cNvSpPr/>
            <p:nvPr/>
          </p:nvSpPr>
          <p:spPr>
            <a:xfrm>
              <a:off x="4069800"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458" name="Google Shape;458;g2c390b49d23_0_282"/>
            <p:cNvSpPr/>
            <p:nvPr/>
          </p:nvSpPr>
          <p:spPr>
            <a:xfrm>
              <a:off x="6058575" y="1926875"/>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459" name="Google Shape;459;g2c390b49d23_0_282"/>
            <p:cNvSpPr/>
            <p:nvPr/>
          </p:nvSpPr>
          <p:spPr>
            <a:xfrm>
              <a:off x="6058575"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460" name="Google Shape;460;g2c390b49d23_0_282"/>
            <p:cNvCxnSpPr>
              <a:stCxn id="455" idx="7"/>
              <a:endCxn id="456" idx="2"/>
            </p:cNvCxnSpPr>
            <p:nvPr/>
          </p:nvCxnSpPr>
          <p:spPr>
            <a:xfrm flipH="1" rot="10800000">
              <a:off x="2964923" y="2173552"/>
              <a:ext cx="1104900" cy="482100"/>
            </a:xfrm>
            <a:prstGeom prst="straightConnector1">
              <a:avLst/>
            </a:prstGeom>
            <a:noFill/>
            <a:ln cap="flat" cmpd="sng" w="9525">
              <a:solidFill>
                <a:schemeClr val="dk2"/>
              </a:solidFill>
              <a:prstDash val="solid"/>
              <a:round/>
              <a:headEnd len="sm" w="sm" type="none"/>
              <a:tailEnd len="sm" w="sm" type="none"/>
            </a:ln>
          </p:spPr>
        </p:cxnSp>
        <p:cxnSp>
          <p:nvCxnSpPr>
            <p:cNvPr id="461" name="Google Shape;461;g2c390b49d23_0_282"/>
            <p:cNvCxnSpPr>
              <a:stCxn id="455" idx="5"/>
              <a:endCxn id="457" idx="2"/>
            </p:cNvCxnSpPr>
            <p:nvPr/>
          </p:nvCxnSpPr>
          <p:spPr>
            <a:xfrm>
              <a:off x="2964923" y="3004398"/>
              <a:ext cx="1104900" cy="589800"/>
            </a:xfrm>
            <a:prstGeom prst="straightConnector1">
              <a:avLst/>
            </a:prstGeom>
            <a:noFill/>
            <a:ln cap="flat" cmpd="sng" w="9525">
              <a:solidFill>
                <a:schemeClr val="dk2"/>
              </a:solidFill>
              <a:prstDash val="solid"/>
              <a:round/>
              <a:headEnd len="sm" w="sm" type="none"/>
              <a:tailEnd len="sm" w="sm" type="none"/>
            </a:ln>
          </p:spPr>
        </p:cxnSp>
        <p:cxnSp>
          <p:nvCxnSpPr>
            <p:cNvPr id="462" name="Google Shape;462;g2c390b49d23_0_282"/>
            <p:cNvCxnSpPr>
              <a:stCxn id="456" idx="4"/>
              <a:endCxn id="457" idx="0"/>
            </p:cNvCxnSpPr>
            <p:nvPr/>
          </p:nvCxnSpPr>
          <p:spPr>
            <a:xfrm>
              <a:off x="4315800" y="2420075"/>
              <a:ext cx="0" cy="927600"/>
            </a:xfrm>
            <a:prstGeom prst="straightConnector1">
              <a:avLst/>
            </a:prstGeom>
            <a:noFill/>
            <a:ln cap="flat" cmpd="sng" w="9525">
              <a:solidFill>
                <a:schemeClr val="dk2"/>
              </a:solidFill>
              <a:prstDash val="solid"/>
              <a:round/>
              <a:headEnd len="sm" w="sm" type="none"/>
              <a:tailEnd len="sm" w="sm" type="none"/>
            </a:ln>
          </p:spPr>
        </p:cxnSp>
        <p:cxnSp>
          <p:nvCxnSpPr>
            <p:cNvPr id="463" name="Google Shape;463;g2c390b49d23_0_282"/>
            <p:cNvCxnSpPr>
              <a:stCxn id="456" idx="6"/>
              <a:endCxn id="458" idx="2"/>
            </p:cNvCxnSpPr>
            <p:nvPr/>
          </p:nvCxnSpPr>
          <p:spPr>
            <a:xfrm>
              <a:off x="4561800" y="2173475"/>
              <a:ext cx="1496700" cy="0"/>
            </a:xfrm>
            <a:prstGeom prst="straightConnector1">
              <a:avLst/>
            </a:prstGeom>
            <a:noFill/>
            <a:ln cap="flat" cmpd="sng" w="9525">
              <a:solidFill>
                <a:schemeClr val="dk2"/>
              </a:solidFill>
              <a:prstDash val="solid"/>
              <a:round/>
              <a:headEnd len="sm" w="sm" type="none"/>
              <a:tailEnd len="sm" w="sm" type="none"/>
            </a:ln>
          </p:spPr>
        </p:cxnSp>
        <p:cxnSp>
          <p:nvCxnSpPr>
            <p:cNvPr id="464" name="Google Shape;464;g2c390b49d23_0_282"/>
            <p:cNvCxnSpPr>
              <a:stCxn id="457" idx="6"/>
              <a:endCxn id="459" idx="2"/>
            </p:cNvCxnSpPr>
            <p:nvPr/>
          </p:nvCxnSpPr>
          <p:spPr>
            <a:xfrm>
              <a:off x="4561800" y="3594200"/>
              <a:ext cx="1496700" cy="0"/>
            </a:xfrm>
            <a:prstGeom prst="straightConnector1">
              <a:avLst/>
            </a:prstGeom>
            <a:noFill/>
            <a:ln cap="flat" cmpd="sng" w="9525">
              <a:solidFill>
                <a:schemeClr val="dk2"/>
              </a:solidFill>
              <a:prstDash val="solid"/>
              <a:round/>
              <a:headEnd len="sm" w="sm" type="none"/>
              <a:tailEnd len="sm" w="sm" type="none"/>
            </a:ln>
          </p:spPr>
        </p:cxnSp>
        <p:cxnSp>
          <p:nvCxnSpPr>
            <p:cNvPr id="465" name="Google Shape;465;g2c390b49d23_0_282"/>
            <p:cNvCxnSpPr>
              <a:stCxn id="458" idx="4"/>
              <a:endCxn id="459" idx="0"/>
            </p:cNvCxnSpPr>
            <p:nvPr/>
          </p:nvCxnSpPr>
          <p:spPr>
            <a:xfrm>
              <a:off x="6304575" y="2420075"/>
              <a:ext cx="0" cy="927600"/>
            </a:xfrm>
            <a:prstGeom prst="straightConnector1">
              <a:avLst/>
            </a:prstGeom>
            <a:noFill/>
            <a:ln cap="flat" cmpd="sng" w="9525">
              <a:solidFill>
                <a:schemeClr val="dk2"/>
              </a:solidFill>
              <a:prstDash val="solid"/>
              <a:round/>
              <a:headEnd len="sm" w="sm" type="none"/>
              <a:tailEnd len="sm" w="sm" type="none"/>
            </a:ln>
          </p:spPr>
        </p:cxnSp>
        <p:sp>
          <p:nvSpPr>
            <p:cNvPr id="466" name="Google Shape;466;g2c390b49d23_0_282"/>
            <p:cNvSpPr txBox="1"/>
            <p:nvPr/>
          </p:nvSpPr>
          <p:spPr>
            <a:xfrm rot="-1411317">
              <a:off x="3296062" y="2088150"/>
              <a:ext cx="293159" cy="3520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4</a:t>
              </a:r>
              <a:endParaRPr b="0" i="0" sz="1400" u="none" cap="none" strike="noStrike">
                <a:solidFill>
                  <a:schemeClr val="dk2"/>
                </a:solidFill>
                <a:latin typeface="Montserrat"/>
                <a:ea typeface="Montserrat"/>
                <a:cs typeface="Montserrat"/>
                <a:sym typeface="Montserrat"/>
              </a:endParaRPr>
            </a:p>
          </p:txBody>
        </p:sp>
        <p:sp>
          <p:nvSpPr>
            <p:cNvPr id="467" name="Google Shape;467;g2c390b49d23_0_282"/>
            <p:cNvSpPr txBox="1"/>
            <p:nvPr/>
          </p:nvSpPr>
          <p:spPr>
            <a:xfrm rot="1680418">
              <a:off x="3406773" y="2978476"/>
              <a:ext cx="293241" cy="35202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5</a:t>
              </a:r>
              <a:endParaRPr b="0" i="0" sz="1400" u="none" cap="none" strike="noStrike">
                <a:solidFill>
                  <a:schemeClr val="dk2"/>
                </a:solidFill>
                <a:latin typeface="Montserrat"/>
                <a:ea typeface="Montserrat"/>
                <a:cs typeface="Montserrat"/>
                <a:sym typeface="Montserrat"/>
              </a:endParaRPr>
            </a:p>
          </p:txBody>
        </p:sp>
        <p:sp>
          <p:nvSpPr>
            <p:cNvPr id="468" name="Google Shape;468;g2c390b49d23_0_282"/>
            <p:cNvSpPr txBox="1"/>
            <p:nvPr/>
          </p:nvSpPr>
          <p:spPr>
            <a:xfrm rot="-7037">
              <a:off x="4338408" y="263147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3</a:t>
              </a:r>
              <a:endParaRPr b="0" i="0" sz="1400" u="none" cap="none" strike="noStrike">
                <a:solidFill>
                  <a:schemeClr val="dk2"/>
                </a:solidFill>
                <a:latin typeface="Montserrat"/>
                <a:ea typeface="Montserrat"/>
                <a:cs typeface="Montserrat"/>
                <a:sym typeface="Montserrat"/>
              </a:endParaRPr>
            </a:p>
          </p:txBody>
        </p:sp>
        <p:sp>
          <p:nvSpPr>
            <p:cNvPr id="469" name="Google Shape;469;g2c390b49d23_0_282"/>
            <p:cNvSpPr txBox="1"/>
            <p:nvPr/>
          </p:nvSpPr>
          <p:spPr>
            <a:xfrm rot="-7037">
              <a:off x="5134058" y="18607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470" name="Google Shape;470;g2c390b49d23_0_282"/>
            <p:cNvSpPr txBox="1"/>
            <p:nvPr/>
          </p:nvSpPr>
          <p:spPr>
            <a:xfrm rot="-7037">
              <a:off x="5134058" y="32706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471" name="Google Shape;471;g2c390b49d23_0_282"/>
            <p:cNvSpPr txBox="1"/>
            <p:nvPr/>
          </p:nvSpPr>
          <p:spPr>
            <a:xfrm rot="-7037">
              <a:off x="6304508" y="258372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1</a:t>
              </a:r>
              <a:endParaRPr b="0" i="0" sz="1400" u="none" cap="none" strike="noStrike">
                <a:solidFill>
                  <a:schemeClr val="dk2"/>
                </a:solidFill>
                <a:latin typeface="Montserrat"/>
                <a:ea typeface="Montserrat"/>
                <a:cs typeface="Montserrat"/>
                <a:sym typeface="Montserrat"/>
              </a:endParaRPr>
            </a:p>
          </p:txBody>
        </p:sp>
      </p:grpSp>
      <p:pic>
        <p:nvPicPr>
          <p:cNvPr id="472" name="Google Shape;472;g2c390b49d23_0_282"/>
          <p:cNvPicPr preferRelativeResize="0"/>
          <p:nvPr/>
        </p:nvPicPr>
        <p:blipFill rotWithShape="1">
          <a:blip r:embed="rId5">
            <a:alphaModFix/>
          </a:blip>
          <a:srcRect b="0" l="0" r="0" t="0"/>
          <a:stretch/>
        </p:blipFill>
        <p:spPr>
          <a:xfrm>
            <a:off x="2514325" y="2092847"/>
            <a:ext cx="727675" cy="727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g2c390b49d23_0_30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78" name="Google Shape;478;g2c390b49d23_0_308"/>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pic>
        <p:nvPicPr>
          <p:cNvPr id="479" name="Google Shape;479;g2c390b49d23_0_30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480" name="Google Shape;480;g2c390b49d23_0_308"/>
          <p:cNvSpPr txBox="1"/>
          <p:nvPr/>
        </p:nvSpPr>
        <p:spPr>
          <a:xfrm>
            <a:off x="993900" y="1076650"/>
            <a:ext cx="7156200" cy="3961200"/>
          </a:xfrm>
          <a:prstGeom prst="rect">
            <a:avLst/>
          </a:prstGeom>
          <a:noFill/>
          <a:ln>
            <a:noFill/>
          </a:ln>
        </p:spPr>
        <p:txBody>
          <a:bodyPr anchorCtr="0" anchor="t" bIns="91425" lIns="91425" spcFirstLastPara="1" rIns="91425" wrap="square" tIns="91425">
            <a:noAutofit/>
          </a:bodyPr>
          <a:lstStyle/>
          <a:p>
            <a:pPr indent="-450000" lvl="0" marL="450000" marR="0" rtl="0" algn="l">
              <a:lnSpc>
                <a:spcPct val="115000"/>
              </a:lnSpc>
              <a:spcBef>
                <a:spcPts val="0"/>
              </a:spcBef>
              <a:spcAft>
                <a:spcPts val="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3.	Identify all the edges connecting the vertices in </a:t>
            </a:r>
            <a:r>
              <a:rPr b="1" i="0" lang="en-GB" sz="1600" u="none" cap="none" strike="noStrike">
                <a:solidFill>
                  <a:srgbClr val="103452"/>
                </a:solidFill>
                <a:latin typeface="Montserrat"/>
                <a:ea typeface="Montserrat"/>
                <a:cs typeface="Montserrat"/>
                <a:sym typeface="Montserrat"/>
              </a:rPr>
              <a:t>G </a:t>
            </a:r>
            <a:r>
              <a:rPr b="0" i="0" lang="en-GB" sz="1600" u="none" cap="none" strike="noStrike">
                <a:solidFill>
                  <a:srgbClr val="103452"/>
                </a:solidFill>
                <a:latin typeface="Montserrat"/>
                <a:ea typeface="Montserrat"/>
                <a:cs typeface="Montserrat"/>
                <a:sym typeface="Montserrat"/>
              </a:rPr>
              <a:t>to vertices in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 This set of edges is known as the </a:t>
            </a:r>
            <a:r>
              <a:rPr b="1" i="0" lang="en-GB" sz="1600" u="none" cap="none" strike="noStrike">
                <a:solidFill>
                  <a:srgbClr val="103452"/>
                </a:solidFill>
                <a:latin typeface="Montserrat"/>
                <a:ea typeface="Montserrat"/>
                <a:cs typeface="Montserrat"/>
                <a:sym typeface="Montserrat"/>
              </a:rPr>
              <a:t>cut</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p:txBody>
      </p:sp>
      <p:grpSp>
        <p:nvGrpSpPr>
          <p:cNvPr id="481" name="Google Shape;481;g2c390b49d23_0_308"/>
          <p:cNvGrpSpPr/>
          <p:nvPr/>
        </p:nvGrpSpPr>
        <p:grpSpPr>
          <a:xfrm>
            <a:off x="2486050" y="1958602"/>
            <a:ext cx="4052994" cy="1980398"/>
            <a:chOff x="2544975" y="1860402"/>
            <a:chExt cx="4052994" cy="1980398"/>
          </a:xfrm>
        </p:grpSpPr>
        <p:sp>
          <p:nvSpPr>
            <p:cNvPr id="482" name="Google Shape;482;g2c390b49d23_0_308"/>
            <p:cNvSpPr/>
            <p:nvPr/>
          </p:nvSpPr>
          <p:spPr>
            <a:xfrm>
              <a:off x="2544975" y="258342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483" name="Google Shape;483;g2c390b49d23_0_308"/>
            <p:cNvSpPr/>
            <p:nvPr/>
          </p:nvSpPr>
          <p:spPr>
            <a:xfrm>
              <a:off x="4069800" y="1926875"/>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484" name="Google Shape;484;g2c390b49d23_0_308"/>
            <p:cNvSpPr/>
            <p:nvPr/>
          </p:nvSpPr>
          <p:spPr>
            <a:xfrm>
              <a:off x="4069800"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485" name="Google Shape;485;g2c390b49d23_0_308"/>
            <p:cNvSpPr/>
            <p:nvPr/>
          </p:nvSpPr>
          <p:spPr>
            <a:xfrm>
              <a:off x="6058575" y="1926875"/>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486" name="Google Shape;486;g2c390b49d23_0_308"/>
            <p:cNvSpPr/>
            <p:nvPr/>
          </p:nvSpPr>
          <p:spPr>
            <a:xfrm>
              <a:off x="6058575"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487" name="Google Shape;487;g2c390b49d23_0_308"/>
            <p:cNvCxnSpPr>
              <a:stCxn id="482" idx="7"/>
              <a:endCxn id="483" idx="2"/>
            </p:cNvCxnSpPr>
            <p:nvPr/>
          </p:nvCxnSpPr>
          <p:spPr>
            <a:xfrm flipH="1" rot="10800000">
              <a:off x="2964923" y="2173552"/>
              <a:ext cx="1104900" cy="482100"/>
            </a:xfrm>
            <a:prstGeom prst="straightConnector1">
              <a:avLst/>
            </a:prstGeom>
            <a:noFill/>
            <a:ln cap="flat" cmpd="sng" w="9525">
              <a:solidFill>
                <a:schemeClr val="accent1"/>
              </a:solidFill>
              <a:prstDash val="solid"/>
              <a:round/>
              <a:headEnd len="sm" w="sm" type="none"/>
              <a:tailEnd len="sm" w="sm" type="none"/>
            </a:ln>
          </p:spPr>
        </p:cxnSp>
        <p:cxnSp>
          <p:nvCxnSpPr>
            <p:cNvPr id="488" name="Google Shape;488;g2c390b49d23_0_308"/>
            <p:cNvCxnSpPr>
              <a:stCxn id="482" idx="5"/>
              <a:endCxn id="484" idx="2"/>
            </p:cNvCxnSpPr>
            <p:nvPr/>
          </p:nvCxnSpPr>
          <p:spPr>
            <a:xfrm>
              <a:off x="2964923" y="3004398"/>
              <a:ext cx="1104900" cy="589800"/>
            </a:xfrm>
            <a:prstGeom prst="straightConnector1">
              <a:avLst/>
            </a:prstGeom>
            <a:noFill/>
            <a:ln cap="flat" cmpd="sng" w="9525">
              <a:solidFill>
                <a:schemeClr val="accent1"/>
              </a:solidFill>
              <a:prstDash val="solid"/>
              <a:round/>
              <a:headEnd len="sm" w="sm" type="none"/>
              <a:tailEnd len="sm" w="sm" type="none"/>
            </a:ln>
          </p:spPr>
        </p:cxnSp>
        <p:cxnSp>
          <p:nvCxnSpPr>
            <p:cNvPr id="489" name="Google Shape;489;g2c390b49d23_0_308"/>
            <p:cNvCxnSpPr>
              <a:stCxn id="483" idx="4"/>
              <a:endCxn id="484" idx="0"/>
            </p:cNvCxnSpPr>
            <p:nvPr/>
          </p:nvCxnSpPr>
          <p:spPr>
            <a:xfrm>
              <a:off x="4315800" y="2420075"/>
              <a:ext cx="0" cy="927600"/>
            </a:xfrm>
            <a:prstGeom prst="straightConnector1">
              <a:avLst/>
            </a:prstGeom>
            <a:noFill/>
            <a:ln cap="flat" cmpd="sng" w="9525">
              <a:solidFill>
                <a:schemeClr val="dk2"/>
              </a:solidFill>
              <a:prstDash val="solid"/>
              <a:round/>
              <a:headEnd len="sm" w="sm" type="none"/>
              <a:tailEnd len="sm" w="sm" type="none"/>
            </a:ln>
          </p:spPr>
        </p:cxnSp>
        <p:cxnSp>
          <p:nvCxnSpPr>
            <p:cNvPr id="490" name="Google Shape;490;g2c390b49d23_0_308"/>
            <p:cNvCxnSpPr>
              <a:stCxn id="483" idx="6"/>
              <a:endCxn id="485" idx="2"/>
            </p:cNvCxnSpPr>
            <p:nvPr/>
          </p:nvCxnSpPr>
          <p:spPr>
            <a:xfrm>
              <a:off x="4561800" y="2173475"/>
              <a:ext cx="1496700" cy="0"/>
            </a:xfrm>
            <a:prstGeom prst="straightConnector1">
              <a:avLst/>
            </a:prstGeom>
            <a:noFill/>
            <a:ln cap="flat" cmpd="sng" w="9525">
              <a:solidFill>
                <a:schemeClr val="dk2"/>
              </a:solidFill>
              <a:prstDash val="solid"/>
              <a:round/>
              <a:headEnd len="sm" w="sm" type="none"/>
              <a:tailEnd len="sm" w="sm" type="none"/>
            </a:ln>
          </p:spPr>
        </p:cxnSp>
        <p:cxnSp>
          <p:nvCxnSpPr>
            <p:cNvPr id="491" name="Google Shape;491;g2c390b49d23_0_308"/>
            <p:cNvCxnSpPr>
              <a:stCxn id="484" idx="6"/>
              <a:endCxn id="486" idx="2"/>
            </p:cNvCxnSpPr>
            <p:nvPr/>
          </p:nvCxnSpPr>
          <p:spPr>
            <a:xfrm>
              <a:off x="4561800" y="3594200"/>
              <a:ext cx="1496700" cy="0"/>
            </a:xfrm>
            <a:prstGeom prst="straightConnector1">
              <a:avLst/>
            </a:prstGeom>
            <a:noFill/>
            <a:ln cap="flat" cmpd="sng" w="9525">
              <a:solidFill>
                <a:schemeClr val="dk2"/>
              </a:solidFill>
              <a:prstDash val="solid"/>
              <a:round/>
              <a:headEnd len="sm" w="sm" type="none"/>
              <a:tailEnd len="sm" w="sm" type="none"/>
            </a:ln>
          </p:spPr>
        </p:cxnSp>
        <p:cxnSp>
          <p:nvCxnSpPr>
            <p:cNvPr id="492" name="Google Shape;492;g2c390b49d23_0_308"/>
            <p:cNvCxnSpPr>
              <a:stCxn id="485" idx="4"/>
              <a:endCxn id="486" idx="0"/>
            </p:cNvCxnSpPr>
            <p:nvPr/>
          </p:nvCxnSpPr>
          <p:spPr>
            <a:xfrm>
              <a:off x="6304575" y="2420075"/>
              <a:ext cx="0" cy="927600"/>
            </a:xfrm>
            <a:prstGeom prst="straightConnector1">
              <a:avLst/>
            </a:prstGeom>
            <a:noFill/>
            <a:ln cap="flat" cmpd="sng" w="9525">
              <a:solidFill>
                <a:schemeClr val="dk2"/>
              </a:solidFill>
              <a:prstDash val="solid"/>
              <a:round/>
              <a:headEnd len="sm" w="sm" type="none"/>
              <a:tailEnd len="sm" w="sm" type="none"/>
            </a:ln>
          </p:spPr>
        </p:cxnSp>
        <p:sp>
          <p:nvSpPr>
            <p:cNvPr id="493" name="Google Shape;493;g2c390b49d23_0_308"/>
            <p:cNvSpPr txBox="1"/>
            <p:nvPr/>
          </p:nvSpPr>
          <p:spPr>
            <a:xfrm rot="-1411317">
              <a:off x="3296062" y="2088150"/>
              <a:ext cx="293159" cy="3520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4</a:t>
              </a:r>
              <a:endParaRPr b="0" i="0" sz="1400" u="none" cap="none" strike="noStrike">
                <a:solidFill>
                  <a:schemeClr val="accent1"/>
                </a:solidFill>
                <a:latin typeface="Montserrat"/>
                <a:ea typeface="Montserrat"/>
                <a:cs typeface="Montserrat"/>
                <a:sym typeface="Montserrat"/>
              </a:endParaRPr>
            </a:p>
          </p:txBody>
        </p:sp>
        <p:sp>
          <p:nvSpPr>
            <p:cNvPr id="494" name="Google Shape;494;g2c390b49d23_0_308"/>
            <p:cNvSpPr txBox="1"/>
            <p:nvPr/>
          </p:nvSpPr>
          <p:spPr>
            <a:xfrm rot="1680418">
              <a:off x="3406773" y="2978476"/>
              <a:ext cx="293241" cy="35202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5</a:t>
              </a:r>
              <a:endParaRPr b="0" i="0" sz="1400" u="none" cap="none" strike="noStrike">
                <a:solidFill>
                  <a:schemeClr val="accent1"/>
                </a:solidFill>
                <a:latin typeface="Montserrat"/>
                <a:ea typeface="Montserrat"/>
                <a:cs typeface="Montserrat"/>
                <a:sym typeface="Montserrat"/>
              </a:endParaRPr>
            </a:p>
          </p:txBody>
        </p:sp>
        <p:sp>
          <p:nvSpPr>
            <p:cNvPr id="495" name="Google Shape;495;g2c390b49d23_0_308"/>
            <p:cNvSpPr txBox="1"/>
            <p:nvPr/>
          </p:nvSpPr>
          <p:spPr>
            <a:xfrm rot="-7037">
              <a:off x="4338408" y="263147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3</a:t>
              </a:r>
              <a:endParaRPr b="0" i="0" sz="1400" u="none" cap="none" strike="noStrike">
                <a:solidFill>
                  <a:schemeClr val="dk2"/>
                </a:solidFill>
                <a:latin typeface="Montserrat"/>
                <a:ea typeface="Montserrat"/>
                <a:cs typeface="Montserrat"/>
                <a:sym typeface="Montserrat"/>
              </a:endParaRPr>
            </a:p>
          </p:txBody>
        </p:sp>
        <p:sp>
          <p:nvSpPr>
            <p:cNvPr id="496" name="Google Shape;496;g2c390b49d23_0_308"/>
            <p:cNvSpPr txBox="1"/>
            <p:nvPr/>
          </p:nvSpPr>
          <p:spPr>
            <a:xfrm rot="-7037">
              <a:off x="5134058" y="18607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497" name="Google Shape;497;g2c390b49d23_0_308"/>
            <p:cNvSpPr txBox="1"/>
            <p:nvPr/>
          </p:nvSpPr>
          <p:spPr>
            <a:xfrm rot="-7037">
              <a:off x="5134058" y="32706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498" name="Google Shape;498;g2c390b49d23_0_308"/>
            <p:cNvSpPr txBox="1"/>
            <p:nvPr/>
          </p:nvSpPr>
          <p:spPr>
            <a:xfrm rot="-7037">
              <a:off x="6304508" y="258372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1</a:t>
              </a:r>
              <a:endParaRPr b="0" i="0" sz="1400" u="none" cap="none" strike="noStrike">
                <a:solidFill>
                  <a:schemeClr val="dk2"/>
                </a:solidFill>
                <a:latin typeface="Montserrat"/>
                <a:ea typeface="Montserrat"/>
                <a:cs typeface="Montserrat"/>
                <a:sym typeface="Montserrat"/>
              </a:endParaRPr>
            </a:p>
          </p:txBody>
        </p:sp>
      </p:grpSp>
      <p:pic>
        <p:nvPicPr>
          <p:cNvPr id="499" name="Google Shape;499;g2c390b49d23_0_308"/>
          <p:cNvPicPr preferRelativeResize="0"/>
          <p:nvPr/>
        </p:nvPicPr>
        <p:blipFill rotWithShape="1">
          <a:blip r:embed="rId5">
            <a:alphaModFix/>
          </a:blip>
          <a:srcRect b="0" l="0" r="0" t="0"/>
          <a:stretch/>
        </p:blipFill>
        <p:spPr>
          <a:xfrm>
            <a:off x="2339250" y="2155897"/>
            <a:ext cx="727675" cy="727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g2c390b49d23_0_3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05" name="Google Shape;505;g2c390b49d23_0_334"/>
          <p:cNvSpPr txBox="1"/>
          <p:nvPr/>
        </p:nvSpPr>
        <p:spPr>
          <a:xfrm>
            <a:off x="993900" y="1076650"/>
            <a:ext cx="7156200" cy="3961200"/>
          </a:xfrm>
          <a:prstGeom prst="rect">
            <a:avLst/>
          </a:prstGeom>
          <a:noFill/>
          <a:ln>
            <a:noFill/>
          </a:ln>
        </p:spPr>
        <p:txBody>
          <a:bodyPr anchorCtr="0" anchor="t" bIns="91425" lIns="91425" spcFirstLastPara="1" rIns="91425" wrap="square" tIns="91425">
            <a:noAutofit/>
          </a:bodyPr>
          <a:lstStyle/>
          <a:p>
            <a:pPr indent="-450000" lvl="0" marL="450000" marR="0" rtl="0" algn="l">
              <a:lnSpc>
                <a:spcPct val="115000"/>
              </a:lnSpc>
              <a:spcBef>
                <a:spcPts val="0"/>
              </a:spcBef>
              <a:spcAft>
                <a:spcPts val="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4.	Add the edge with the smallest weight to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 and remove the vertex it connects to from </a:t>
            </a:r>
            <a:r>
              <a:rPr b="1" i="0" lang="en-GB" sz="1600" u="none" cap="none" strike="noStrike">
                <a:solidFill>
                  <a:srgbClr val="103452"/>
                </a:solidFill>
                <a:latin typeface="Montserrat"/>
                <a:ea typeface="Montserrat"/>
                <a:cs typeface="Montserrat"/>
                <a:sym typeface="Montserrat"/>
              </a:rPr>
              <a:t>G </a:t>
            </a:r>
            <a:r>
              <a:rPr b="0" i="0" lang="en-GB" sz="1600" u="none" cap="none" strike="noStrike">
                <a:solidFill>
                  <a:srgbClr val="103452"/>
                </a:solidFill>
                <a:latin typeface="Montserrat"/>
                <a:ea typeface="Montserrat"/>
                <a:cs typeface="Montserrat"/>
                <a:sym typeface="Montserrat"/>
              </a:rPr>
              <a:t>and add it to the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200"/>
              <a:buFont typeface="Arial"/>
              <a:buNone/>
            </a:pPr>
            <a:r>
              <a:t/>
            </a:r>
            <a:endParaRPr b="0" i="0" sz="12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chemeClr val="dk1"/>
              </a:buClr>
              <a:buSzPts val="1100"/>
              <a:buFont typeface="Arial"/>
              <a:buNone/>
            </a:pPr>
            <a:r>
              <a:rPr b="0" i="0" lang="en-GB" sz="1600" u="none" cap="none" strike="noStrike">
                <a:solidFill>
                  <a:srgbClr val="103452"/>
                </a:solidFill>
                <a:latin typeface="Montserrat"/>
                <a:ea typeface="Montserrat"/>
                <a:cs typeface="Montserrat"/>
                <a:sym typeface="Montserrat"/>
              </a:rPr>
              <a:t>5.	Repeat steps 3 and 4 until </a:t>
            </a:r>
            <a:r>
              <a:rPr b="1" i="0" lang="en-GB" sz="1600" u="none" cap="none" strike="noStrike">
                <a:solidFill>
                  <a:srgbClr val="103452"/>
                </a:solidFill>
                <a:latin typeface="Montserrat"/>
                <a:ea typeface="Montserrat"/>
                <a:cs typeface="Montserrat"/>
                <a:sym typeface="Montserrat"/>
              </a:rPr>
              <a:t>G </a:t>
            </a:r>
            <a:r>
              <a:rPr b="0" i="0" lang="en-GB" sz="1600" u="none" cap="none" strike="noStrike">
                <a:solidFill>
                  <a:srgbClr val="103452"/>
                </a:solidFill>
                <a:latin typeface="Montserrat"/>
                <a:ea typeface="Montserrat"/>
                <a:cs typeface="Montserrat"/>
                <a:sym typeface="Montserrat"/>
              </a:rPr>
              <a:t>is empty.</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p:txBody>
      </p:sp>
      <p:sp>
        <p:nvSpPr>
          <p:cNvPr id="506" name="Google Shape;506;g2c390b49d23_0_334"/>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pic>
        <p:nvPicPr>
          <p:cNvPr id="507" name="Google Shape;507;g2c390b49d23_0_33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grpSp>
        <p:nvGrpSpPr>
          <p:cNvPr id="508" name="Google Shape;508;g2c390b49d23_0_334"/>
          <p:cNvGrpSpPr/>
          <p:nvPr/>
        </p:nvGrpSpPr>
        <p:grpSpPr>
          <a:xfrm>
            <a:off x="2545650" y="1935602"/>
            <a:ext cx="4052994" cy="1980398"/>
            <a:chOff x="2544975" y="1860402"/>
            <a:chExt cx="4052994" cy="1980398"/>
          </a:xfrm>
        </p:grpSpPr>
        <p:sp>
          <p:nvSpPr>
            <p:cNvPr id="509" name="Google Shape;509;g2c390b49d23_0_334"/>
            <p:cNvSpPr/>
            <p:nvPr/>
          </p:nvSpPr>
          <p:spPr>
            <a:xfrm>
              <a:off x="2544975" y="258342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510" name="Google Shape;510;g2c390b49d23_0_334"/>
            <p:cNvSpPr/>
            <p:nvPr/>
          </p:nvSpPr>
          <p:spPr>
            <a:xfrm>
              <a:off x="4069800"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511" name="Google Shape;511;g2c390b49d23_0_334"/>
            <p:cNvSpPr/>
            <p:nvPr/>
          </p:nvSpPr>
          <p:spPr>
            <a:xfrm>
              <a:off x="4069800"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512" name="Google Shape;512;g2c390b49d23_0_334"/>
            <p:cNvSpPr/>
            <p:nvPr/>
          </p:nvSpPr>
          <p:spPr>
            <a:xfrm>
              <a:off x="6058575" y="1926875"/>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513" name="Google Shape;513;g2c390b49d23_0_334"/>
            <p:cNvSpPr/>
            <p:nvPr/>
          </p:nvSpPr>
          <p:spPr>
            <a:xfrm>
              <a:off x="6058575"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514" name="Google Shape;514;g2c390b49d23_0_334"/>
            <p:cNvCxnSpPr>
              <a:stCxn id="509" idx="7"/>
              <a:endCxn id="510" idx="2"/>
            </p:cNvCxnSpPr>
            <p:nvPr/>
          </p:nvCxnSpPr>
          <p:spPr>
            <a:xfrm flipH="1" rot="10800000">
              <a:off x="2964923" y="2173552"/>
              <a:ext cx="1104900" cy="482100"/>
            </a:xfrm>
            <a:prstGeom prst="straightConnector1">
              <a:avLst/>
            </a:prstGeom>
            <a:noFill/>
            <a:ln cap="flat" cmpd="sng" w="9525">
              <a:solidFill>
                <a:srgbClr val="CC0000"/>
              </a:solidFill>
              <a:prstDash val="solid"/>
              <a:round/>
              <a:headEnd len="sm" w="sm" type="none"/>
              <a:tailEnd len="sm" w="sm" type="none"/>
            </a:ln>
          </p:spPr>
        </p:cxnSp>
        <p:cxnSp>
          <p:nvCxnSpPr>
            <p:cNvPr id="515" name="Google Shape;515;g2c390b49d23_0_334"/>
            <p:cNvCxnSpPr>
              <a:stCxn id="509" idx="5"/>
              <a:endCxn id="511" idx="2"/>
            </p:cNvCxnSpPr>
            <p:nvPr/>
          </p:nvCxnSpPr>
          <p:spPr>
            <a:xfrm>
              <a:off x="2964923" y="3004398"/>
              <a:ext cx="1104900" cy="589800"/>
            </a:xfrm>
            <a:prstGeom prst="straightConnector1">
              <a:avLst/>
            </a:prstGeom>
            <a:noFill/>
            <a:ln cap="flat" cmpd="sng" w="9525">
              <a:solidFill>
                <a:schemeClr val="dk2"/>
              </a:solidFill>
              <a:prstDash val="solid"/>
              <a:round/>
              <a:headEnd len="sm" w="sm" type="none"/>
              <a:tailEnd len="sm" w="sm" type="none"/>
            </a:ln>
          </p:spPr>
        </p:cxnSp>
        <p:cxnSp>
          <p:nvCxnSpPr>
            <p:cNvPr id="516" name="Google Shape;516;g2c390b49d23_0_334"/>
            <p:cNvCxnSpPr>
              <a:stCxn id="510" idx="4"/>
              <a:endCxn id="511" idx="0"/>
            </p:cNvCxnSpPr>
            <p:nvPr/>
          </p:nvCxnSpPr>
          <p:spPr>
            <a:xfrm>
              <a:off x="4315800" y="2420075"/>
              <a:ext cx="0" cy="927600"/>
            </a:xfrm>
            <a:prstGeom prst="straightConnector1">
              <a:avLst/>
            </a:prstGeom>
            <a:noFill/>
            <a:ln cap="flat" cmpd="sng" w="9525">
              <a:solidFill>
                <a:schemeClr val="dk2"/>
              </a:solidFill>
              <a:prstDash val="solid"/>
              <a:round/>
              <a:headEnd len="sm" w="sm" type="none"/>
              <a:tailEnd len="sm" w="sm" type="none"/>
            </a:ln>
          </p:spPr>
        </p:cxnSp>
        <p:cxnSp>
          <p:nvCxnSpPr>
            <p:cNvPr id="517" name="Google Shape;517;g2c390b49d23_0_334"/>
            <p:cNvCxnSpPr>
              <a:stCxn id="510" idx="6"/>
              <a:endCxn id="512" idx="2"/>
            </p:cNvCxnSpPr>
            <p:nvPr/>
          </p:nvCxnSpPr>
          <p:spPr>
            <a:xfrm>
              <a:off x="4561800" y="2173475"/>
              <a:ext cx="1496700" cy="0"/>
            </a:xfrm>
            <a:prstGeom prst="straightConnector1">
              <a:avLst/>
            </a:prstGeom>
            <a:noFill/>
            <a:ln cap="flat" cmpd="sng" w="9525">
              <a:solidFill>
                <a:schemeClr val="dk2"/>
              </a:solidFill>
              <a:prstDash val="solid"/>
              <a:round/>
              <a:headEnd len="sm" w="sm" type="none"/>
              <a:tailEnd len="sm" w="sm" type="none"/>
            </a:ln>
          </p:spPr>
        </p:cxnSp>
        <p:cxnSp>
          <p:nvCxnSpPr>
            <p:cNvPr id="518" name="Google Shape;518;g2c390b49d23_0_334"/>
            <p:cNvCxnSpPr>
              <a:stCxn id="511" idx="6"/>
              <a:endCxn id="513" idx="2"/>
            </p:cNvCxnSpPr>
            <p:nvPr/>
          </p:nvCxnSpPr>
          <p:spPr>
            <a:xfrm>
              <a:off x="4561800" y="3594200"/>
              <a:ext cx="1496700" cy="0"/>
            </a:xfrm>
            <a:prstGeom prst="straightConnector1">
              <a:avLst/>
            </a:prstGeom>
            <a:noFill/>
            <a:ln cap="flat" cmpd="sng" w="9525">
              <a:solidFill>
                <a:schemeClr val="dk2"/>
              </a:solidFill>
              <a:prstDash val="solid"/>
              <a:round/>
              <a:headEnd len="sm" w="sm" type="none"/>
              <a:tailEnd len="sm" w="sm" type="none"/>
            </a:ln>
          </p:spPr>
        </p:cxnSp>
        <p:cxnSp>
          <p:nvCxnSpPr>
            <p:cNvPr id="519" name="Google Shape;519;g2c390b49d23_0_334"/>
            <p:cNvCxnSpPr>
              <a:stCxn id="512" idx="4"/>
              <a:endCxn id="513" idx="0"/>
            </p:cNvCxnSpPr>
            <p:nvPr/>
          </p:nvCxnSpPr>
          <p:spPr>
            <a:xfrm>
              <a:off x="6304575" y="2420075"/>
              <a:ext cx="0" cy="927600"/>
            </a:xfrm>
            <a:prstGeom prst="straightConnector1">
              <a:avLst/>
            </a:prstGeom>
            <a:noFill/>
            <a:ln cap="flat" cmpd="sng" w="9525">
              <a:solidFill>
                <a:schemeClr val="dk2"/>
              </a:solidFill>
              <a:prstDash val="solid"/>
              <a:round/>
              <a:headEnd len="sm" w="sm" type="none"/>
              <a:tailEnd len="sm" w="sm" type="none"/>
            </a:ln>
          </p:spPr>
        </p:cxnSp>
        <p:sp>
          <p:nvSpPr>
            <p:cNvPr id="520" name="Google Shape;520;g2c390b49d23_0_334"/>
            <p:cNvSpPr txBox="1"/>
            <p:nvPr/>
          </p:nvSpPr>
          <p:spPr>
            <a:xfrm rot="-1411317">
              <a:off x="3296062" y="2088150"/>
              <a:ext cx="293159" cy="3520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4</a:t>
              </a:r>
              <a:endParaRPr b="0" i="0" sz="1400" u="none" cap="none" strike="noStrike">
                <a:solidFill>
                  <a:srgbClr val="CC0000"/>
                </a:solidFill>
                <a:latin typeface="Montserrat"/>
                <a:ea typeface="Montserrat"/>
                <a:cs typeface="Montserrat"/>
                <a:sym typeface="Montserrat"/>
              </a:endParaRPr>
            </a:p>
          </p:txBody>
        </p:sp>
        <p:sp>
          <p:nvSpPr>
            <p:cNvPr id="521" name="Google Shape;521;g2c390b49d23_0_334"/>
            <p:cNvSpPr txBox="1"/>
            <p:nvPr/>
          </p:nvSpPr>
          <p:spPr>
            <a:xfrm rot="1680418">
              <a:off x="3406773" y="2978476"/>
              <a:ext cx="293241" cy="35202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5</a:t>
              </a:r>
              <a:endParaRPr b="0" i="0" sz="1400" u="none" cap="none" strike="noStrike">
                <a:solidFill>
                  <a:schemeClr val="dk2"/>
                </a:solidFill>
                <a:latin typeface="Montserrat"/>
                <a:ea typeface="Montserrat"/>
                <a:cs typeface="Montserrat"/>
                <a:sym typeface="Montserrat"/>
              </a:endParaRPr>
            </a:p>
          </p:txBody>
        </p:sp>
        <p:sp>
          <p:nvSpPr>
            <p:cNvPr id="522" name="Google Shape;522;g2c390b49d23_0_334"/>
            <p:cNvSpPr txBox="1"/>
            <p:nvPr/>
          </p:nvSpPr>
          <p:spPr>
            <a:xfrm rot="-7037">
              <a:off x="4338408" y="263147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3</a:t>
              </a:r>
              <a:endParaRPr b="0" i="0" sz="1400" u="none" cap="none" strike="noStrike">
                <a:solidFill>
                  <a:schemeClr val="dk2"/>
                </a:solidFill>
                <a:latin typeface="Montserrat"/>
                <a:ea typeface="Montserrat"/>
                <a:cs typeface="Montserrat"/>
                <a:sym typeface="Montserrat"/>
              </a:endParaRPr>
            </a:p>
          </p:txBody>
        </p:sp>
        <p:sp>
          <p:nvSpPr>
            <p:cNvPr id="523" name="Google Shape;523;g2c390b49d23_0_334"/>
            <p:cNvSpPr txBox="1"/>
            <p:nvPr/>
          </p:nvSpPr>
          <p:spPr>
            <a:xfrm rot="-7037">
              <a:off x="5134058" y="18607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524" name="Google Shape;524;g2c390b49d23_0_334"/>
            <p:cNvSpPr txBox="1"/>
            <p:nvPr/>
          </p:nvSpPr>
          <p:spPr>
            <a:xfrm rot="-7037">
              <a:off x="5134058" y="32706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525" name="Google Shape;525;g2c390b49d23_0_334"/>
            <p:cNvSpPr txBox="1"/>
            <p:nvPr/>
          </p:nvSpPr>
          <p:spPr>
            <a:xfrm rot="-7037">
              <a:off x="6304508" y="258372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1</a:t>
              </a:r>
              <a:endParaRPr b="0" i="0" sz="1400" u="none" cap="none" strike="noStrike">
                <a:solidFill>
                  <a:schemeClr val="dk2"/>
                </a:solidFill>
                <a:latin typeface="Montserrat"/>
                <a:ea typeface="Montserrat"/>
                <a:cs typeface="Montserrat"/>
                <a:sym typeface="Montserrat"/>
              </a:endParaRPr>
            </a:p>
          </p:txBody>
        </p:sp>
      </p:grpSp>
      <p:pic>
        <p:nvPicPr>
          <p:cNvPr id="526" name="Google Shape;526;g2c390b49d23_0_334"/>
          <p:cNvPicPr preferRelativeResize="0"/>
          <p:nvPr/>
        </p:nvPicPr>
        <p:blipFill rotWithShape="1">
          <a:blip r:embed="rId5">
            <a:alphaModFix/>
          </a:blip>
          <a:srcRect b="0" l="0" r="0" t="0"/>
          <a:stretch/>
        </p:blipFill>
        <p:spPr>
          <a:xfrm rot="-1394158">
            <a:off x="2265379" y="1473467"/>
            <a:ext cx="2234917" cy="10859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g2c390b49d23_0_36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32" name="Google Shape;532;g2c390b49d23_0_360"/>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pic>
        <p:nvPicPr>
          <p:cNvPr id="533" name="Google Shape;533;g2c390b49d23_0_360"/>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534" name="Google Shape;534;g2c390b49d23_0_360"/>
          <p:cNvSpPr txBox="1"/>
          <p:nvPr/>
        </p:nvSpPr>
        <p:spPr>
          <a:xfrm>
            <a:off x="993900" y="1076650"/>
            <a:ext cx="7156200" cy="3961200"/>
          </a:xfrm>
          <a:prstGeom prst="rect">
            <a:avLst/>
          </a:prstGeom>
          <a:noFill/>
          <a:ln>
            <a:noFill/>
          </a:ln>
        </p:spPr>
        <p:txBody>
          <a:bodyPr anchorCtr="0" anchor="t" bIns="91425" lIns="91425" spcFirstLastPara="1" rIns="91425" wrap="square" tIns="91425">
            <a:noAutofit/>
          </a:bodyPr>
          <a:lstStyle/>
          <a:p>
            <a:pPr indent="-450000" lvl="0" marL="450000" marR="0" rtl="0" algn="l">
              <a:lnSpc>
                <a:spcPct val="115000"/>
              </a:lnSpc>
              <a:spcBef>
                <a:spcPts val="0"/>
              </a:spcBef>
              <a:spcAft>
                <a:spcPts val="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3.	Identify all the edges connecting the vertices in </a:t>
            </a:r>
            <a:r>
              <a:rPr b="1" i="0" lang="en-GB" sz="1600" u="none" cap="none" strike="noStrike">
                <a:solidFill>
                  <a:srgbClr val="103452"/>
                </a:solidFill>
                <a:latin typeface="Montserrat"/>
                <a:ea typeface="Montserrat"/>
                <a:cs typeface="Montserrat"/>
                <a:sym typeface="Montserrat"/>
              </a:rPr>
              <a:t>G </a:t>
            </a:r>
            <a:r>
              <a:rPr b="0" i="0" lang="en-GB" sz="1600" u="none" cap="none" strike="noStrike">
                <a:solidFill>
                  <a:srgbClr val="103452"/>
                </a:solidFill>
                <a:latin typeface="Montserrat"/>
                <a:ea typeface="Montserrat"/>
                <a:cs typeface="Montserrat"/>
                <a:sym typeface="Montserrat"/>
              </a:rPr>
              <a:t>to vertices in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 This set of edges is known as the </a:t>
            </a:r>
            <a:r>
              <a:rPr b="1" i="0" lang="en-GB" sz="1600" u="none" cap="none" strike="noStrike">
                <a:solidFill>
                  <a:srgbClr val="103452"/>
                </a:solidFill>
                <a:latin typeface="Montserrat"/>
                <a:ea typeface="Montserrat"/>
                <a:cs typeface="Montserrat"/>
                <a:sym typeface="Montserrat"/>
              </a:rPr>
              <a:t>cut</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p:txBody>
      </p:sp>
      <p:grpSp>
        <p:nvGrpSpPr>
          <p:cNvPr id="535" name="Google Shape;535;g2c390b49d23_0_360"/>
          <p:cNvGrpSpPr/>
          <p:nvPr/>
        </p:nvGrpSpPr>
        <p:grpSpPr>
          <a:xfrm>
            <a:off x="2545650" y="1916652"/>
            <a:ext cx="4052994" cy="1980398"/>
            <a:chOff x="2544975" y="1860402"/>
            <a:chExt cx="4052994" cy="1980398"/>
          </a:xfrm>
        </p:grpSpPr>
        <p:sp>
          <p:nvSpPr>
            <p:cNvPr id="536" name="Google Shape;536;g2c390b49d23_0_360"/>
            <p:cNvSpPr/>
            <p:nvPr/>
          </p:nvSpPr>
          <p:spPr>
            <a:xfrm>
              <a:off x="2544975" y="258342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537" name="Google Shape;537;g2c390b49d23_0_360"/>
            <p:cNvSpPr/>
            <p:nvPr/>
          </p:nvSpPr>
          <p:spPr>
            <a:xfrm>
              <a:off x="4069800"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538" name="Google Shape;538;g2c390b49d23_0_360"/>
            <p:cNvSpPr/>
            <p:nvPr/>
          </p:nvSpPr>
          <p:spPr>
            <a:xfrm>
              <a:off x="4069800"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539" name="Google Shape;539;g2c390b49d23_0_360"/>
            <p:cNvSpPr/>
            <p:nvPr/>
          </p:nvSpPr>
          <p:spPr>
            <a:xfrm>
              <a:off x="6058575" y="1926875"/>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540" name="Google Shape;540;g2c390b49d23_0_360"/>
            <p:cNvSpPr/>
            <p:nvPr/>
          </p:nvSpPr>
          <p:spPr>
            <a:xfrm>
              <a:off x="6058575"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541" name="Google Shape;541;g2c390b49d23_0_360"/>
            <p:cNvCxnSpPr>
              <a:stCxn id="536" idx="7"/>
              <a:endCxn id="537" idx="2"/>
            </p:cNvCxnSpPr>
            <p:nvPr/>
          </p:nvCxnSpPr>
          <p:spPr>
            <a:xfrm flipH="1" rot="10800000">
              <a:off x="2964923" y="2173552"/>
              <a:ext cx="1104900" cy="482100"/>
            </a:xfrm>
            <a:prstGeom prst="straightConnector1">
              <a:avLst/>
            </a:prstGeom>
            <a:noFill/>
            <a:ln cap="flat" cmpd="sng" w="9525">
              <a:solidFill>
                <a:srgbClr val="CC0000"/>
              </a:solidFill>
              <a:prstDash val="solid"/>
              <a:round/>
              <a:headEnd len="sm" w="sm" type="none"/>
              <a:tailEnd len="sm" w="sm" type="none"/>
            </a:ln>
          </p:spPr>
        </p:cxnSp>
        <p:cxnSp>
          <p:nvCxnSpPr>
            <p:cNvPr id="542" name="Google Shape;542;g2c390b49d23_0_360"/>
            <p:cNvCxnSpPr>
              <a:stCxn id="536" idx="5"/>
              <a:endCxn id="538" idx="2"/>
            </p:cNvCxnSpPr>
            <p:nvPr/>
          </p:nvCxnSpPr>
          <p:spPr>
            <a:xfrm>
              <a:off x="2964923" y="3004398"/>
              <a:ext cx="1104900" cy="589800"/>
            </a:xfrm>
            <a:prstGeom prst="straightConnector1">
              <a:avLst/>
            </a:prstGeom>
            <a:noFill/>
            <a:ln cap="flat" cmpd="sng" w="9525">
              <a:solidFill>
                <a:schemeClr val="accent1"/>
              </a:solidFill>
              <a:prstDash val="solid"/>
              <a:round/>
              <a:headEnd len="sm" w="sm" type="none"/>
              <a:tailEnd len="sm" w="sm" type="none"/>
            </a:ln>
          </p:spPr>
        </p:cxnSp>
        <p:cxnSp>
          <p:nvCxnSpPr>
            <p:cNvPr id="543" name="Google Shape;543;g2c390b49d23_0_360"/>
            <p:cNvCxnSpPr>
              <a:stCxn id="537" idx="4"/>
              <a:endCxn id="538" idx="0"/>
            </p:cNvCxnSpPr>
            <p:nvPr/>
          </p:nvCxnSpPr>
          <p:spPr>
            <a:xfrm>
              <a:off x="4315800" y="2420075"/>
              <a:ext cx="0" cy="927600"/>
            </a:xfrm>
            <a:prstGeom prst="straightConnector1">
              <a:avLst/>
            </a:prstGeom>
            <a:noFill/>
            <a:ln cap="flat" cmpd="sng" w="9525">
              <a:solidFill>
                <a:schemeClr val="accent1"/>
              </a:solidFill>
              <a:prstDash val="solid"/>
              <a:round/>
              <a:headEnd len="sm" w="sm" type="none"/>
              <a:tailEnd len="sm" w="sm" type="none"/>
            </a:ln>
          </p:spPr>
        </p:cxnSp>
        <p:cxnSp>
          <p:nvCxnSpPr>
            <p:cNvPr id="544" name="Google Shape;544;g2c390b49d23_0_360"/>
            <p:cNvCxnSpPr>
              <a:stCxn id="537" idx="6"/>
              <a:endCxn id="539" idx="2"/>
            </p:cNvCxnSpPr>
            <p:nvPr/>
          </p:nvCxnSpPr>
          <p:spPr>
            <a:xfrm>
              <a:off x="4561800" y="2173475"/>
              <a:ext cx="1496700" cy="0"/>
            </a:xfrm>
            <a:prstGeom prst="straightConnector1">
              <a:avLst/>
            </a:prstGeom>
            <a:noFill/>
            <a:ln cap="flat" cmpd="sng" w="9525">
              <a:solidFill>
                <a:schemeClr val="accent1"/>
              </a:solidFill>
              <a:prstDash val="solid"/>
              <a:round/>
              <a:headEnd len="sm" w="sm" type="none"/>
              <a:tailEnd len="sm" w="sm" type="none"/>
            </a:ln>
          </p:spPr>
        </p:cxnSp>
        <p:cxnSp>
          <p:nvCxnSpPr>
            <p:cNvPr id="545" name="Google Shape;545;g2c390b49d23_0_360"/>
            <p:cNvCxnSpPr>
              <a:stCxn id="538" idx="6"/>
              <a:endCxn id="540" idx="2"/>
            </p:cNvCxnSpPr>
            <p:nvPr/>
          </p:nvCxnSpPr>
          <p:spPr>
            <a:xfrm>
              <a:off x="4561800" y="3594200"/>
              <a:ext cx="1496700" cy="0"/>
            </a:xfrm>
            <a:prstGeom prst="straightConnector1">
              <a:avLst/>
            </a:prstGeom>
            <a:noFill/>
            <a:ln cap="flat" cmpd="sng" w="9525">
              <a:solidFill>
                <a:schemeClr val="dk2"/>
              </a:solidFill>
              <a:prstDash val="solid"/>
              <a:round/>
              <a:headEnd len="sm" w="sm" type="none"/>
              <a:tailEnd len="sm" w="sm" type="none"/>
            </a:ln>
          </p:spPr>
        </p:cxnSp>
        <p:cxnSp>
          <p:nvCxnSpPr>
            <p:cNvPr id="546" name="Google Shape;546;g2c390b49d23_0_360"/>
            <p:cNvCxnSpPr>
              <a:stCxn id="539" idx="4"/>
              <a:endCxn id="540" idx="0"/>
            </p:cNvCxnSpPr>
            <p:nvPr/>
          </p:nvCxnSpPr>
          <p:spPr>
            <a:xfrm>
              <a:off x="6304575" y="2420075"/>
              <a:ext cx="0" cy="927600"/>
            </a:xfrm>
            <a:prstGeom prst="straightConnector1">
              <a:avLst/>
            </a:prstGeom>
            <a:noFill/>
            <a:ln cap="flat" cmpd="sng" w="9525">
              <a:solidFill>
                <a:schemeClr val="dk2"/>
              </a:solidFill>
              <a:prstDash val="solid"/>
              <a:round/>
              <a:headEnd len="sm" w="sm" type="none"/>
              <a:tailEnd len="sm" w="sm" type="none"/>
            </a:ln>
          </p:spPr>
        </p:cxnSp>
        <p:sp>
          <p:nvSpPr>
            <p:cNvPr id="547" name="Google Shape;547;g2c390b49d23_0_360"/>
            <p:cNvSpPr txBox="1"/>
            <p:nvPr/>
          </p:nvSpPr>
          <p:spPr>
            <a:xfrm rot="-1411317">
              <a:off x="3296062" y="2088150"/>
              <a:ext cx="293159" cy="3520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4</a:t>
              </a:r>
              <a:endParaRPr b="0" i="0" sz="1400" u="none" cap="none" strike="noStrike">
                <a:solidFill>
                  <a:srgbClr val="CC0000"/>
                </a:solidFill>
                <a:latin typeface="Montserrat"/>
                <a:ea typeface="Montserrat"/>
                <a:cs typeface="Montserrat"/>
                <a:sym typeface="Montserrat"/>
              </a:endParaRPr>
            </a:p>
          </p:txBody>
        </p:sp>
        <p:sp>
          <p:nvSpPr>
            <p:cNvPr id="548" name="Google Shape;548;g2c390b49d23_0_360"/>
            <p:cNvSpPr txBox="1"/>
            <p:nvPr/>
          </p:nvSpPr>
          <p:spPr>
            <a:xfrm rot="1680418">
              <a:off x="3406773" y="2978476"/>
              <a:ext cx="293241" cy="35202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5</a:t>
              </a:r>
              <a:endParaRPr b="0" i="0" sz="1400" u="none" cap="none" strike="noStrike">
                <a:solidFill>
                  <a:schemeClr val="accent1"/>
                </a:solidFill>
                <a:latin typeface="Montserrat"/>
                <a:ea typeface="Montserrat"/>
                <a:cs typeface="Montserrat"/>
                <a:sym typeface="Montserrat"/>
              </a:endParaRPr>
            </a:p>
          </p:txBody>
        </p:sp>
        <p:sp>
          <p:nvSpPr>
            <p:cNvPr id="549" name="Google Shape;549;g2c390b49d23_0_360"/>
            <p:cNvSpPr txBox="1"/>
            <p:nvPr/>
          </p:nvSpPr>
          <p:spPr>
            <a:xfrm rot="-7037">
              <a:off x="4338408" y="263147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3</a:t>
              </a:r>
              <a:endParaRPr b="0" i="0" sz="1400" u="none" cap="none" strike="noStrike">
                <a:solidFill>
                  <a:schemeClr val="accent1"/>
                </a:solidFill>
                <a:latin typeface="Montserrat"/>
                <a:ea typeface="Montserrat"/>
                <a:cs typeface="Montserrat"/>
                <a:sym typeface="Montserrat"/>
              </a:endParaRPr>
            </a:p>
          </p:txBody>
        </p:sp>
        <p:sp>
          <p:nvSpPr>
            <p:cNvPr id="550" name="Google Shape;550;g2c390b49d23_0_360"/>
            <p:cNvSpPr txBox="1"/>
            <p:nvPr/>
          </p:nvSpPr>
          <p:spPr>
            <a:xfrm rot="-7037">
              <a:off x="5134058" y="18607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2</a:t>
              </a:r>
              <a:endParaRPr b="0" i="0" sz="1400" u="none" cap="none" strike="noStrike">
                <a:solidFill>
                  <a:schemeClr val="accent1"/>
                </a:solidFill>
                <a:latin typeface="Montserrat"/>
                <a:ea typeface="Montserrat"/>
                <a:cs typeface="Montserrat"/>
                <a:sym typeface="Montserrat"/>
              </a:endParaRPr>
            </a:p>
          </p:txBody>
        </p:sp>
        <p:sp>
          <p:nvSpPr>
            <p:cNvPr id="551" name="Google Shape;551;g2c390b49d23_0_360"/>
            <p:cNvSpPr txBox="1"/>
            <p:nvPr/>
          </p:nvSpPr>
          <p:spPr>
            <a:xfrm rot="-7037">
              <a:off x="5134058" y="32706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552" name="Google Shape;552;g2c390b49d23_0_360"/>
            <p:cNvSpPr txBox="1"/>
            <p:nvPr/>
          </p:nvSpPr>
          <p:spPr>
            <a:xfrm rot="-7037">
              <a:off x="6304508" y="258372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1</a:t>
              </a:r>
              <a:endParaRPr b="0" i="0" sz="1400" u="none" cap="none" strike="noStrike">
                <a:solidFill>
                  <a:schemeClr val="dk2"/>
                </a:solidFill>
                <a:latin typeface="Montserrat"/>
                <a:ea typeface="Montserrat"/>
                <a:cs typeface="Montserrat"/>
                <a:sym typeface="Montserrat"/>
              </a:endParaRPr>
            </a:p>
          </p:txBody>
        </p:sp>
      </p:grpSp>
      <p:pic>
        <p:nvPicPr>
          <p:cNvPr id="553" name="Google Shape;553;g2c390b49d23_0_360"/>
          <p:cNvPicPr preferRelativeResize="0"/>
          <p:nvPr/>
        </p:nvPicPr>
        <p:blipFill rotWithShape="1">
          <a:blip r:embed="rId5">
            <a:alphaModFix/>
          </a:blip>
          <a:srcRect b="0" l="0" r="0" t="0"/>
          <a:stretch/>
        </p:blipFill>
        <p:spPr>
          <a:xfrm>
            <a:off x="3953475" y="1534272"/>
            <a:ext cx="727675" cy="727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g2c390b49d23_0_38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59" name="Google Shape;559;g2c390b49d23_0_386"/>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pic>
        <p:nvPicPr>
          <p:cNvPr id="560" name="Google Shape;560;g2c390b49d23_0_38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561" name="Google Shape;561;g2c390b49d23_0_386"/>
          <p:cNvSpPr txBox="1"/>
          <p:nvPr/>
        </p:nvSpPr>
        <p:spPr>
          <a:xfrm>
            <a:off x="993900" y="1076650"/>
            <a:ext cx="7156200" cy="3961200"/>
          </a:xfrm>
          <a:prstGeom prst="rect">
            <a:avLst/>
          </a:prstGeom>
          <a:noFill/>
          <a:ln>
            <a:noFill/>
          </a:ln>
        </p:spPr>
        <p:txBody>
          <a:bodyPr anchorCtr="0" anchor="t" bIns="91425" lIns="91425" spcFirstLastPara="1" rIns="91425" wrap="square" tIns="91425">
            <a:noAutofit/>
          </a:bodyPr>
          <a:lstStyle/>
          <a:p>
            <a:pPr indent="-450000" lvl="0" marL="450000" marR="0" rtl="0" algn="l">
              <a:lnSpc>
                <a:spcPct val="115000"/>
              </a:lnSpc>
              <a:spcBef>
                <a:spcPts val="0"/>
              </a:spcBef>
              <a:spcAft>
                <a:spcPts val="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4.	Add the edge with the smallest weight to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 and remove the vertex it connects to from </a:t>
            </a:r>
            <a:r>
              <a:rPr b="1" i="0" lang="en-GB" sz="1600" u="none" cap="none" strike="noStrike">
                <a:solidFill>
                  <a:srgbClr val="103452"/>
                </a:solidFill>
                <a:latin typeface="Montserrat"/>
                <a:ea typeface="Montserrat"/>
                <a:cs typeface="Montserrat"/>
                <a:sym typeface="Montserrat"/>
              </a:rPr>
              <a:t>G </a:t>
            </a:r>
            <a:r>
              <a:rPr b="0" i="0" lang="en-GB" sz="1600" u="none" cap="none" strike="noStrike">
                <a:solidFill>
                  <a:srgbClr val="103452"/>
                </a:solidFill>
                <a:latin typeface="Montserrat"/>
                <a:ea typeface="Montserrat"/>
                <a:cs typeface="Montserrat"/>
                <a:sym typeface="Montserrat"/>
              </a:rPr>
              <a:t>and add it to the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200"/>
              <a:buFont typeface="Arial"/>
              <a:buNone/>
            </a:pPr>
            <a:r>
              <a:t/>
            </a:r>
            <a:endParaRPr b="0" i="0" sz="12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chemeClr val="dk1"/>
              </a:buClr>
              <a:buSzPts val="11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p:txBody>
      </p:sp>
      <p:grpSp>
        <p:nvGrpSpPr>
          <p:cNvPr id="562" name="Google Shape;562;g2c390b49d23_0_386"/>
          <p:cNvGrpSpPr/>
          <p:nvPr/>
        </p:nvGrpSpPr>
        <p:grpSpPr>
          <a:xfrm>
            <a:off x="2545650" y="1896377"/>
            <a:ext cx="4052994" cy="1980398"/>
            <a:chOff x="2544975" y="1860402"/>
            <a:chExt cx="4052994" cy="1980398"/>
          </a:xfrm>
        </p:grpSpPr>
        <p:sp>
          <p:nvSpPr>
            <p:cNvPr id="563" name="Google Shape;563;g2c390b49d23_0_386"/>
            <p:cNvSpPr/>
            <p:nvPr/>
          </p:nvSpPr>
          <p:spPr>
            <a:xfrm>
              <a:off x="2544975" y="258342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564" name="Google Shape;564;g2c390b49d23_0_386"/>
            <p:cNvSpPr/>
            <p:nvPr/>
          </p:nvSpPr>
          <p:spPr>
            <a:xfrm>
              <a:off x="4069800"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565" name="Google Shape;565;g2c390b49d23_0_386"/>
            <p:cNvSpPr/>
            <p:nvPr/>
          </p:nvSpPr>
          <p:spPr>
            <a:xfrm>
              <a:off x="4069800"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566" name="Google Shape;566;g2c390b49d23_0_386"/>
            <p:cNvSpPr/>
            <p:nvPr/>
          </p:nvSpPr>
          <p:spPr>
            <a:xfrm>
              <a:off x="6058575"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567" name="Google Shape;567;g2c390b49d23_0_386"/>
            <p:cNvSpPr/>
            <p:nvPr/>
          </p:nvSpPr>
          <p:spPr>
            <a:xfrm>
              <a:off x="6058575"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568" name="Google Shape;568;g2c390b49d23_0_386"/>
            <p:cNvCxnSpPr>
              <a:stCxn id="563" idx="7"/>
              <a:endCxn id="564" idx="2"/>
            </p:cNvCxnSpPr>
            <p:nvPr/>
          </p:nvCxnSpPr>
          <p:spPr>
            <a:xfrm flipH="1" rot="10800000">
              <a:off x="2964923" y="2173552"/>
              <a:ext cx="1104900" cy="482100"/>
            </a:xfrm>
            <a:prstGeom prst="straightConnector1">
              <a:avLst/>
            </a:prstGeom>
            <a:noFill/>
            <a:ln cap="flat" cmpd="sng" w="9525">
              <a:solidFill>
                <a:srgbClr val="CC0000"/>
              </a:solidFill>
              <a:prstDash val="solid"/>
              <a:round/>
              <a:headEnd len="sm" w="sm" type="none"/>
              <a:tailEnd len="sm" w="sm" type="none"/>
            </a:ln>
          </p:spPr>
        </p:cxnSp>
        <p:cxnSp>
          <p:nvCxnSpPr>
            <p:cNvPr id="569" name="Google Shape;569;g2c390b49d23_0_386"/>
            <p:cNvCxnSpPr>
              <a:stCxn id="563" idx="5"/>
              <a:endCxn id="565" idx="2"/>
            </p:cNvCxnSpPr>
            <p:nvPr/>
          </p:nvCxnSpPr>
          <p:spPr>
            <a:xfrm>
              <a:off x="2964923" y="3004398"/>
              <a:ext cx="1104900" cy="589800"/>
            </a:xfrm>
            <a:prstGeom prst="straightConnector1">
              <a:avLst/>
            </a:prstGeom>
            <a:noFill/>
            <a:ln cap="flat" cmpd="sng" w="9525">
              <a:solidFill>
                <a:schemeClr val="dk2"/>
              </a:solidFill>
              <a:prstDash val="solid"/>
              <a:round/>
              <a:headEnd len="sm" w="sm" type="none"/>
              <a:tailEnd len="sm" w="sm" type="none"/>
            </a:ln>
          </p:spPr>
        </p:cxnSp>
        <p:cxnSp>
          <p:nvCxnSpPr>
            <p:cNvPr id="570" name="Google Shape;570;g2c390b49d23_0_386"/>
            <p:cNvCxnSpPr>
              <a:stCxn id="564" idx="4"/>
              <a:endCxn id="565" idx="0"/>
            </p:cNvCxnSpPr>
            <p:nvPr/>
          </p:nvCxnSpPr>
          <p:spPr>
            <a:xfrm>
              <a:off x="4315800" y="2420075"/>
              <a:ext cx="0" cy="927600"/>
            </a:xfrm>
            <a:prstGeom prst="straightConnector1">
              <a:avLst/>
            </a:prstGeom>
            <a:noFill/>
            <a:ln cap="flat" cmpd="sng" w="9525">
              <a:solidFill>
                <a:schemeClr val="dk2"/>
              </a:solidFill>
              <a:prstDash val="solid"/>
              <a:round/>
              <a:headEnd len="sm" w="sm" type="none"/>
              <a:tailEnd len="sm" w="sm" type="none"/>
            </a:ln>
          </p:spPr>
        </p:cxnSp>
        <p:cxnSp>
          <p:nvCxnSpPr>
            <p:cNvPr id="571" name="Google Shape;571;g2c390b49d23_0_386"/>
            <p:cNvCxnSpPr>
              <a:stCxn id="564" idx="6"/>
              <a:endCxn id="566" idx="2"/>
            </p:cNvCxnSpPr>
            <p:nvPr/>
          </p:nvCxnSpPr>
          <p:spPr>
            <a:xfrm>
              <a:off x="4561800" y="2173475"/>
              <a:ext cx="1496700" cy="0"/>
            </a:xfrm>
            <a:prstGeom prst="straightConnector1">
              <a:avLst/>
            </a:prstGeom>
            <a:noFill/>
            <a:ln cap="flat" cmpd="sng" w="9525">
              <a:solidFill>
                <a:srgbClr val="CC0000"/>
              </a:solidFill>
              <a:prstDash val="solid"/>
              <a:round/>
              <a:headEnd len="sm" w="sm" type="none"/>
              <a:tailEnd len="sm" w="sm" type="none"/>
            </a:ln>
          </p:spPr>
        </p:cxnSp>
        <p:cxnSp>
          <p:nvCxnSpPr>
            <p:cNvPr id="572" name="Google Shape;572;g2c390b49d23_0_386"/>
            <p:cNvCxnSpPr>
              <a:stCxn id="565" idx="6"/>
              <a:endCxn id="567" idx="2"/>
            </p:cNvCxnSpPr>
            <p:nvPr/>
          </p:nvCxnSpPr>
          <p:spPr>
            <a:xfrm>
              <a:off x="4561800" y="3594200"/>
              <a:ext cx="1496700" cy="0"/>
            </a:xfrm>
            <a:prstGeom prst="straightConnector1">
              <a:avLst/>
            </a:prstGeom>
            <a:noFill/>
            <a:ln cap="flat" cmpd="sng" w="9525">
              <a:solidFill>
                <a:schemeClr val="dk2"/>
              </a:solidFill>
              <a:prstDash val="solid"/>
              <a:round/>
              <a:headEnd len="sm" w="sm" type="none"/>
              <a:tailEnd len="sm" w="sm" type="none"/>
            </a:ln>
          </p:spPr>
        </p:cxnSp>
        <p:cxnSp>
          <p:nvCxnSpPr>
            <p:cNvPr id="573" name="Google Shape;573;g2c390b49d23_0_386"/>
            <p:cNvCxnSpPr>
              <a:stCxn id="566" idx="4"/>
              <a:endCxn id="567" idx="0"/>
            </p:cNvCxnSpPr>
            <p:nvPr/>
          </p:nvCxnSpPr>
          <p:spPr>
            <a:xfrm>
              <a:off x="6304575" y="2420075"/>
              <a:ext cx="0" cy="927600"/>
            </a:xfrm>
            <a:prstGeom prst="straightConnector1">
              <a:avLst/>
            </a:prstGeom>
            <a:noFill/>
            <a:ln cap="flat" cmpd="sng" w="9525">
              <a:solidFill>
                <a:schemeClr val="dk2"/>
              </a:solidFill>
              <a:prstDash val="solid"/>
              <a:round/>
              <a:headEnd len="sm" w="sm" type="none"/>
              <a:tailEnd len="sm" w="sm" type="none"/>
            </a:ln>
          </p:spPr>
        </p:cxnSp>
        <p:sp>
          <p:nvSpPr>
            <p:cNvPr id="574" name="Google Shape;574;g2c390b49d23_0_386"/>
            <p:cNvSpPr txBox="1"/>
            <p:nvPr/>
          </p:nvSpPr>
          <p:spPr>
            <a:xfrm rot="-1411317">
              <a:off x="3296062" y="2088150"/>
              <a:ext cx="293159" cy="3520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4</a:t>
              </a:r>
              <a:endParaRPr b="0" i="0" sz="1400" u="none" cap="none" strike="noStrike">
                <a:solidFill>
                  <a:srgbClr val="CC0000"/>
                </a:solidFill>
                <a:latin typeface="Montserrat"/>
                <a:ea typeface="Montserrat"/>
                <a:cs typeface="Montserrat"/>
                <a:sym typeface="Montserrat"/>
              </a:endParaRPr>
            </a:p>
          </p:txBody>
        </p:sp>
        <p:sp>
          <p:nvSpPr>
            <p:cNvPr id="575" name="Google Shape;575;g2c390b49d23_0_386"/>
            <p:cNvSpPr txBox="1"/>
            <p:nvPr/>
          </p:nvSpPr>
          <p:spPr>
            <a:xfrm rot="1680418">
              <a:off x="3406773" y="2978476"/>
              <a:ext cx="293241" cy="35202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5</a:t>
              </a:r>
              <a:endParaRPr b="0" i="0" sz="1400" u="none" cap="none" strike="noStrike">
                <a:solidFill>
                  <a:schemeClr val="dk2"/>
                </a:solidFill>
                <a:latin typeface="Montserrat"/>
                <a:ea typeface="Montserrat"/>
                <a:cs typeface="Montserrat"/>
                <a:sym typeface="Montserrat"/>
              </a:endParaRPr>
            </a:p>
          </p:txBody>
        </p:sp>
        <p:sp>
          <p:nvSpPr>
            <p:cNvPr id="576" name="Google Shape;576;g2c390b49d23_0_386"/>
            <p:cNvSpPr txBox="1"/>
            <p:nvPr/>
          </p:nvSpPr>
          <p:spPr>
            <a:xfrm rot="-7037">
              <a:off x="4338408" y="263147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3</a:t>
              </a:r>
              <a:endParaRPr b="0" i="0" sz="1400" u="none" cap="none" strike="noStrike">
                <a:solidFill>
                  <a:schemeClr val="dk2"/>
                </a:solidFill>
                <a:latin typeface="Montserrat"/>
                <a:ea typeface="Montserrat"/>
                <a:cs typeface="Montserrat"/>
                <a:sym typeface="Montserrat"/>
              </a:endParaRPr>
            </a:p>
          </p:txBody>
        </p:sp>
        <p:sp>
          <p:nvSpPr>
            <p:cNvPr id="577" name="Google Shape;577;g2c390b49d23_0_386"/>
            <p:cNvSpPr txBox="1"/>
            <p:nvPr/>
          </p:nvSpPr>
          <p:spPr>
            <a:xfrm rot="-7037">
              <a:off x="5134058" y="18607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2</a:t>
              </a:r>
              <a:endParaRPr b="0" i="0" sz="1400" u="none" cap="none" strike="noStrike">
                <a:solidFill>
                  <a:srgbClr val="CC0000"/>
                </a:solidFill>
                <a:latin typeface="Montserrat"/>
                <a:ea typeface="Montserrat"/>
                <a:cs typeface="Montserrat"/>
                <a:sym typeface="Montserrat"/>
              </a:endParaRPr>
            </a:p>
          </p:txBody>
        </p:sp>
        <p:sp>
          <p:nvSpPr>
            <p:cNvPr id="578" name="Google Shape;578;g2c390b49d23_0_386"/>
            <p:cNvSpPr txBox="1"/>
            <p:nvPr/>
          </p:nvSpPr>
          <p:spPr>
            <a:xfrm rot="-7037">
              <a:off x="5134058" y="32706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579" name="Google Shape;579;g2c390b49d23_0_386"/>
            <p:cNvSpPr txBox="1"/>
            <p:nvPr/>
          </p:nvSpPr>
          <p:spPr>
            <a:xfrm rot="-7037">
              <a:off x="6304508" y="258372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1</a:t>
              </a:r>
              <a:endParaRPr b="0" i="0" sz="1400" u="none" cap="none" strike="noStrike">
                <a:solidFill>
                  <a:schemeClr val="dk2"/>
                </a:solidFill>
                <a:latin typeface="Montserrat"/>
                <a:ea typeface="Montserrat"/>
                <a:cs typeface="Montserrat"/>
                <a:sym typeface="Montserrat"/>
              </a:endParaRPr>
            </a:p>
          </p:txBody>
        </p:sp>
      </p:grpSp>
      <p:pic>
        <p:nvPicPr>
          <p:cNvPr id="580" name="Google Shape;580;g2c390b49d23_0_386"/>
          <p:cNvPicPr preferRelativeResize="0"/>
          <p:nvPr/>
        </p:nvPicPr>
        <p:blipFill rotWithShape="1">
          <a:blip r:embed="rId5">
            <a:alphaModFix/>
          </a:blip>
          <a:srcRect b="0" l="0" r="0" t="0"/>
          <a:stretch/>
        </p:blipFill>
        <p:spPr>
          <a:xfrm rot="-28">
            <a:off x="4137900" y="1076660"/>
            <a:ext cx="2460450" cy="10860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g2c390b49d23_0_4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86" name="Google Shape;586;g2c390b49d23_0_412"/>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pic>
        <p:nvPicPr>
          <p:cNvPr id="587" name="Google Shape;587;g2c390b49d23_0_412"/>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588" name="Google Shape;588;g2c390b49d23_0_412"/>
          <p:cNvSpPr txBox="1"/>
          <p:nvPr/>
        </p:nvSpPr>
        <p:spPr>
          <a:xfrm>
            <a:off x="993900" y="1076650"/>
            <a:ext cx="7156200" cy="3961200"/>
          </a:xfrm>
          <a:prstGeom prst="rect">
            <a:avLst/>
          </a:prstGeom>
          <a:noFill/>
          <a:ln>
            <a:noFill/>
          </a:ln>
        </p:spPr>
        <p:txBody>
          <a:bodyPr anchorCtr="0" anchor="t" bIns="91425" lIns="91425" spcFirstLastPara="1" rIns="91425" wrap="square" tIns="91425">
            <a:noAutofit/>
          </a:bodyPr>
          <a:lstStyle/>
          <a:p>
            <a:pPr indent="-450000" lvl="0" marL="450000" marR="0" rtl="0" algn="l">
              <a:lnSpc>
                <a:spcPct val="115000"/>
              </a:lnSpc>
              <a:spcBef>
                <a:spcPts val="0"/>
              </a:spcBef>
              <a:spcAft>
                <a:spcPts val="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3.	Identify all the edges connecting the vertices in </a:t>
            </a:r>
            <a:r>
              <a:rPr b="1" i="0" lang="en-GB" sz="1600" u="none" cap="none" strike="noStrike">
                <a:solidFill>
                  <a:srgbClr val="103452"/>
                </a:solidFill>
                <a:latin typeface="Montserrat"/>
                <a:ea typeface="Montserrat"/>
                <a:cs typeface="Montserrat"/>
                <a:sym typeface="Montserrat"/>
              </a:rPr>
              <a:t>G </a:t>
            </a:r>
            <a:r>
              <a:rPr b="0" i="0" lang="en-GB" sz="1600" u="none" cap="none" strike="noStrike">
                <a:solidFill>
                  <a:srgbClr val="103452"/>
                </a:solidFill>
                <a:latin typeface="Montserrat"/>
                <a:ea typeface="Montserrat"/>
                <a:cs typeface="Montserrat"/>
                <a:sym typeface="Montserrat"/>
              </a:rPr>
              <a:t>to vertices in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 </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p:txBody>
      </p:sp>
      <p:grpSp>
        <p:nvGrpSpPr>
          <p:cNvPr id="589" name="Google Shape;589;g2c390b49d23_0_412"/>
          <p:cNvGrpSpPr/>
          <p:nvPr/>
        </p:nvGrpSpPr>
        <p:grpSpPr>
          <a:xfrm>
            <a:off x="2545650" y="1875277"/>
            <a:ext cx="4052994" cy="1980398"/>
            <a:chOff x="2544975" y="1860402"/>
            <a:chExt cx="4052994" cy="1980398"/>
          </a:xfrm>
        </p:grpSpPr>
        <p:sp>
          <p:nvSpPr>
            <p:cNvPr id="590" name="Google Shape;590;g2c390b49d23_0_412"/>
            <p:cNvSpPr/>
            <p:nvPr/>
          </p:nvSpPr>
          <p:spPr>
            <a:xfrm>
              <a:off x="2544975" y="258342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591" name="Google Shape;591;g2c390b49d23_0_412"/>
            <p:cNvSpPr/>
            <p:nvPr/>
          </p:nvSpPr>
          <p:spPr>
            <a:xfrm>
              <a:off x="4069800"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592" name="Google Shape;592;g2c390b49d23_0_412"/>
            <p:cNvSpPr/>
            <p:nvPr/>
          </p:nvSpPr>
          <p:spPr>
            <a:xfrm>
              <a:off x="4069800"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593" name="Google Shape;593;g2c390b49d23_0_412"/>
            <p:cNvSpPr/>
            <p:nvPr/>
          </p:nvSpPr>
          <p:spPr>
            <a:xfrm>
              <a:off x="6058575"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594" name="Google Shape;594;g2c390b49d23_0_412"/>
            <p:cNvSpPr/>
            <p:nvPr/>
          </p:nvSpPr>
          <p:spPr>
            <a:xfrm>
              <a:off x="6058575"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595" name="Google Shape;595;g2c390b49d23_0_412"/>
            <p:cNvCxnSpPr>
              <a:stCxn id="590" idx="7"/>
              <a:endCxn id="591" idx="2"/>
            </p:cNvCxnSpPr>
            <p:nvPr/>
          </p:nvCxnSpPr>
          <p:spPr>
            <a:xfrm flipH="1" rot="10800000">
              <a:off x="2964923" y="2173552"/>
              <a:ext cx="1104900" cy="482100"/>
            </a:xfrm>
            <a:prstGeom prst="straightConnector1">
              <a:avLst/>
            </a:prstGeom>
            <a:noFill/>
            <a:ln cap="flat" cmpd="sng" w="9525">
              <a:solidFill>
                <a:srgbClr val="CC0000"/>
              </a:solidFill>
              <a:prstDash val="solid"/>
              <a:round/>
              <a:headEnd len="sm" w="sm" type="none"/>
              <a:tailEnd len="sm" w="sm" type="none"/>
            </a:ln>
          </p:spPr>
        </p:cxnSp>
        <p:cxnSp>
          <p:nvCxnSpPr>
            <p:cNvPr id="596" name="Google Shape;596;g2c390b49d23_0_412"/>
            <p:cNvCxnSpPr>
              <a:stCxn id="590" idx="5"/>
              <a:endCxn id="592" idx="2"/>
            </p:cNvCxnSpPr>
            <p:nvPr/>
          </p:nvCxnSpPr>
          <p:spPr>
            <a:xfrm>
              <a:off x="2964923" y="3004398"/>
              <a:ext cx="1104900" cy="589800"/>
            </a:xfrm>
            <a:prstGeom prst="straightConnector1">
              <a:avLst/>
            </a:prstGeom>
            <a:noFill/>
            <a:ln cap="flat" cmpd="sng" w="9525">
              <a:solidFill>
                <a:schemeClr val="accent1"/>
              </a:solidFill>
              <a:prstDash val="solid"/>
              <a:round/>
              <a:headEnd len="sm" w="sm" type="none"/>
              <a:tailEnd len="sm" w="sm" type="none"/>
            </a:ln>
          </p:spPr>
        </p:cxnSp>
        <p:cxnSp>
          <p:nvCxnSpPr>
            <p:cNvPr id="597" name="Google Shape;597;g2c390b49d23_0_412"/>
            <p:cNvCxnSpPr>
              <a:stCxn id="591" idx="4"/>
              <a:endCxn id="592" idx="0"/>
            </p:cNvCxnSpPr>
            <p:nvPr/>
          </p:nvCxnSpPr>
          <p:spPr>
            <a:xfrm>
              <a:off x="4315800" y="2420075"/>
              <a:ext cx="0" cy="927600"/>
            </a:xfrm>
            <a:prstGeom prst="straightConnector1">
              <a:avLst/>
            </a:prstGeom>
            <a:noFill/>
            <a:ln cap="flat" cmpd="sng" w="9525">
              <a:solidFill>
                <a:schemeClr val="accent1"/>
              </a:solidFill>
              <a:prstDash val="solid"/>
              <a:round/>
              <a:headEnd len="sm" w="sm" type="none"/>
              <a:tailEnd len="sm" w="sm" type="none"/>
            </a:ln>
          </p:spPr>
        </p:cxnSp>
        <p:cxnSp>
          <p:nvCxnSpPr>
            <p:cNvPr id="598" name="Google Shape;598;g2c390b49d23_0_412"/>
            <p:cNvCxnSpPr>
              <a:stCxn id="591" idx="6"/>
              <a:endCxn id="593" idx="2"/>
            </p:cNvCxnSpPr>
            <p:nvPr/>
          </p:nvCxnSpPr>
          <p:spPr>
            <a:xfrm>
              <a:off x="4561800" y="2173475"/>
              <a:ext cx="1496700" cy="0"/>
            </a:xfrm>
            <a:prstGeom prst="straightConnector1">
              <a:avLst/>
            </a:prstGeom>
            <a:noFill/>
            <a:ln cap="flat" cmpd="sng" w="9525">
              <a:solidFill>
                <a:srgbClr val="CC0000"/>
              </a:solidFill>
              <a:prstDash val="solid"/>
              <a:round/>
              <a:headEnd len="sm" w="sm" type="none"/>
              <a:tailEnd len="sm" w="sm" type="none"/>
            </a:ln>
          </p:spPr>
        </p:cxnSp>
        <p:cxnSp>
          <p:nvCxnSpPr>
            <p:cNvPr id="599" name="Google Shape;599;g2c390b49d23_0_412"/>
            <p:cNvCxnSpPr>
              <a:stCxn id="592" idx="6"/>
              <a:endCxn id="594" idx="2"/>
            </p:cNvCxnSpPr>
            <p:nvPr/>
          </p:nvCxnSpPr>
          <p:spPr>
            <a:xfrm>
              <a:off x="4561800" y="3594200"/>
              <a:ext cx="1496700" cy="0"/>
            </a:xfrm>
            <a:prstGeom prst="straightConnector1">
              <a:avLst/>
            </a:prstGeom>
            <a:noFill/>
            <a:ln cap="flat" cmpd="sng" w="9525">
              <a:solidFill>
                <a:schemeClr val="accent1"/>
              </a:solidFill>
              <a:prstDash val="solid"/>
              <a:round/>
              <a:headEnd len="sm" w="sm" type="none"/>
              <a:tailEnd len="sm" w="sm" type="none"/>
            </a:ln>
          </p:spPr>
        </p:cxnSp>
        <p:cxnSp>
          <p:nvCxnSpPr>
            <p:cNvPr id="600" name="Google Shape;600;g2c390b49d23_0_412"/>
            <p:cNvCxnSpPr>
              <a:stCxn id="593" idx="4"/>
              <a:endCxn id="594" idx="0"/>
            </p:cNvCxnSpPr>
            <p:nvPr/>
          </p:nvCxnSpPr>
          <p:spPr>
            <a:xfrm>
              <a:off x="6304575" y="2420075"/>
              <a:ext cx="0" cy="927600"/>
            </a:xfrm>
            <a:prstGeom prst="straightConnector1">
              <a:avLst/>
            </a:prstGeom>
            <a:noFill/>
            <a:ln cap="flat" cmpd="sng" w="9525">
              <a:solidFill>
                <a:schemeClr val="accent1"/>
              </a:solidFill>
              <a:prstDash val="solid"/>
              <a:round/>
              <a:headEnd len="sm" w="sm" type="none"/>
              <a:tailEnd len="sm" w="sm" type="none"/>
            </a:ln>
          </p:spPr>
        </p:cxnSp>
        <p:sp>
          <p:nvSpPr>
            <p:cNvPr id="601" name="Google Shape;601;g2c390b49d23_0_412"/>
            <p:cNvSpPr txBox="1"/>
            <p:nvPr/>
          </p:nvSpPr>
          <p:spPr>
            <a:xfrm rot="-1411317">
              <a:off x="3296062" y="2088150"/>
              <a:ext cx="293159" cy="3520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4</a:t>
              </a:r>
              <a:endParaRPr b="0" i="0" sz="1400" u="none" cap="none" strike="noStrike">
                <a:solidFill>
                  <a:srgbClr val="CC0000"/>
                </a:solidFill>
                <a:latin typeface="Montserrat"/>
                <a:ea typeface="Montserrat"/>
                <a:cs typeface="Montserrat"/>
                <a:sym typeface="Montserrat"/>
              </a:endParaRPr>
            </a:p>
          </p:txBody>
        </p:sp>
        <p:sp>
          <p:nvSpPr>
            <p:cNvPr id="602" name="Google Shape;602;g2c390b49d23_0_412"/>
            <p:cNvSpPr txBox="1"/>
            <p:nvPr/>
          </p:nvSpPr>
          <p:spPr>
            <a:xfrm rot="1680418">
              <a:off x="3406773" y="2978476"/>
              <a:ext cx="293241" cy="35202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5</a:t>
              </a:r>
              <a:endParaRPr b="0" i="0" sz="1400" u="none" cap="none" strike="noStrike">
                <a:solidFill>
                  <a:schemeClr val="accent1"/>
                </a:solidFill>
                <a:latin typeface="Montserrat"/>
                <a:ea typeface="Montserrat"/>
                <a:cs typeface="Montserrat"/>
                <a:sym typeface="Montserrat"/>
              </a:endParaRPr>
            </a:p>
          </p:txBody>
        </p:sp>
        <p:sp>
          <p:nvSpPr>
            <p:cNvPr id="603" name="Google Shape;603;g2c390b49d23_0_412"/>
            <p:cNvSpPr txBox="1"/>
            <p:nvPr/>
          </p:nvSpPr>
          <p:spPr>
            <a:xfrm rot="-7037">
              <a:off x="4338408" y="263147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3</a:t>
              </a:r>
              <a:endParaRPr b="0" i="0" sz="1400" u="none" cap="none" strike="noStrike">
                <a:solidFill>
                  <a:schemeClr val="accent1"/>
                </a:solidFill>
                <a:latin typeface="Montserrat"/>
                <a:ea typeface="Montserrat"/>
                <a:cs typeface="Montserrat"/>
                <a:sym typeface="Montserrat"/>
              </a:endParaRPr>
            </a:p>
          </p:txBody>
        </p:sp>
        <p:sp>
          <p:nvSpPr>
            <p:cNvPr id="604" name="Google Shape;604;g2c390b49d23_0_412"/>
            <p:cNvSpPr txBox="1"/>
            <p:nvPr/>
          </p:nvSpPr>
          <p:spPr>
            <a:xfrm rot="-7037">
              <a:off x="5134058" y="18607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2</a:t>
              </a:r>
              <a:endParaRPr b="0" i="0" sz="1400" u="none" cap="none" strike="noStrike">
                <a:solidFill>
                  <a:srgbClr val="CC0000"/>
                </a:solidFill>
                <a:latin typeface="Montserrat"/>
                <a:ea typeface="Montserrat"/>
                <a:cs typeface="Montserrat"/>
                <a:sym typeface="Montserrat"/>
              </a:endParaRPr>
            </a:p>
          </p:txBody>
        </p:sp>
        <p:sp>
          <p:nvSpPr>
            <p:cNvPr id="605" name="Google Shape;605;g2c390b49d23_0_412"/>
            <p:cNvSpPr txBox="1"/>
            <p:nvPr/>
          </p:nvSpPr>
          <p:spPr>
            <a:xfrm rot="-7037">
              <a:off x="5134058" y="32706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2</a:t>
              </a:r>
              <a:endParaRPr b="0" i="0" sz="1400" u="none" cap="none" strike="noStrike">
                <a:solidFill>
                  <a:schemeClr val="accent1"/>
                </a:solidFill>
                <a:latin typeface="Montserrat"/>
                <a:ea typeface="Montserrat"/>
                <a:cs typeface="Montserrat"/>
                <a:sym typeface="Montserrat"/>
              </a:endParaRPr>
            </a:p>
          </p:txBody>
        </p:sp>
        <p:sp>
          <p:nvSpPr>
            <p:cNvPr id="606" name="Google Shape;606;g2c390b49d23_0_412"/>
            <p:cNvSpPr txBox="1"/>
            <p:nvPr/>
          </p:nvSpPr>
          <p:spPr>
            <a:xfrm rot="-7037">
              <a:off x="6304508" y="258372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1</a:t>
              </a:r>
              <a:endParaRPr b="0" i="0" sz="1400" u="none" cap="none" strike="noStrike">
                <a:solidFill>
                  <a:schemeClr val="accent1"/>
                </a:solidFill>
                <a:latin typeface="Montserrat"/>
                <a:ea typeface="Montserrat"/>
                <a:cs typeface="Montserrat"/>
                <a:sym typeface="Montserrat"/>
              </a:endParaRPr>
            </a:p>
          </p:txBody>
        </p:sp>
      </p:grpSp>
      <p:pic>
        <p:nvPicPr>
          <p:cNvPr id="607" name="Google Shape;607;g2c390b49d23_0_412"/>
          <p:cNvPicPr preferRelativeResize="0"/>
          <p:nvPr/>
        </p:nvPicPr>
        <p:blipFill rotWithShape="1">
          <a:blip r:embed="rId5">
            <a:alphaModFix/>
          </a:blip>
          <a:srcRect b="0" l="0" r="0" t="0"/>
          <a:stretch/>
        </p:blipFill>
        <p:spPr>
          <a:xfrm>
            <a:off x="5945325" y="1462722"/>
            <a:ext cx="727675" cy="7276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g2c390b49d23_0_43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13" name="Google Shape;613;g2c390b49d23_0_438"/>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pic>
        <p:nvPicPr>
          <p:cNvPr id="614" name="Google Shape;614;g2c390b49d23_0_43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615" name="Google Shape;615;g2c390b49d23_0_438"/>
          <p:cNvSpPr txBox="1"/>
          <p:nvPr/>
        </p:nvSpPr>
        <p:spPr>
          <a:xfrm>
            <a:off x="993900" y="1076650"/>
            <a:ext cx="7156200" cy="3961200"/>
          </a:xfrm>
          <a:prstGeom prst="rect">
            <a:avLst/>
          </a:prstGeom>
          <a:noFill/>
          <a:ln>
            <a:noFill/>
          </a:ln>
        </p:spPr>
        <p:txBody>
          <a:bodyPr anchorCtr="0" anchor="t" bIns="91425" lIns="91425" spcFirstLastPara="1" rIns="91425" wrap="square" tIns="91425">
            <a:noAutofit/>
          </a:bodyPr>
          <a:lstStyle/>
          <a:p>
            <a:pPr indent="-450000" lvl="0" marL="450000" marR="0" rtl="0" algn="l">
              <a:lnSpc>
                <a:spcPct val="115000"/>
              </a:lnSpc>
              <a:spcBef>
                <a:spcPts val="0"/>
              </a:spcBef>
              <a:spcAft>
                <a:spcPts val="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4.	Add the edge with the smallest weight to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 and remove the vertex it connects to from </a:t>
            </a:r>
            <a:r>
              <a:rPr b="1" i="0" lang="en-GB" sz="1600" u="none" cap="none" strike="noStrike">
                <a:solidFill>
                  <a:srgbClr val="103452"/>
                </a:solidFill>
                <a:latin typeface="Montserrat"/>
                <a:ea typeface="Montserrat"/>
                <a:cs typeface="Montserrat"/>
                <a:sym typeface="Montserrat"/>
              </a:rPr>
              <a:t>G </a:t>
            </a:r>
            <a:r>
              <a:rPr b="0" i="0" lang="en-GB" sz="1600" u="none" cap="none" strike="noStrike">
                <a:solidFill>
                  <a:srgbClr val="103452"/>
                </a:solidFill>
                <a:latin typeface="Montserrat"/>
                <a:ea typeface="Montserrat"/>
                <a:cs typeface="Montserrat"/>
                <a:sym typeface="Montserrat"/>
              </a:rPr>
              <a:t>and add it to the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200"/>
              <a:buFont typeface="Arial"/>
              <a:buNone/>
            </a:pPr>
            <a:r>
              <a:t/>
            </a:r>
            <a:endParaRPr b="0" i="0" sz="12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p:txBody>
      </p:sp>
      <p:grpSp>
        <p:nvGrpSpPr>
          <p:cNvPr id="616" name="Google Shape;616;g2c390b49d23_0_438"/>
          <p:cNvGrpSpPr/>
          <p:nvPr/>
        </p:nvGrpSpPr>
        <p:grpSpPr>
          <a:xfrm>
            <a:off x="2545650" y="1875277"/>
            <a:ext cx="4052994" cy="1980398"/>
            <a:chOff x="2544975" y="1860402"/>
            <a:chExt cx="4052994" cy="1980398"/>
          </a:xfrm>
        </p:grpSpPr>
        <p:sp>
          <p:nvSpPr>
            <p:cNvPr id="617" name="Google Shape;617;g2c390b49d23_0_438"/>
            <p:cNvSpPr/>
            <p:nvPr/>
          </p:nvSpPr>
          <p:spPr>
            <a:xfrm>
              <a:off x="2544975" y="258342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618" name="Google Shape;618;g2c390b49d23_0_438"/>
            <p:cNvSpPr/>
            <p:nvPr/>
          </p:nvSpPr>
          <p:spPr>
            <a:xfrm>
              <a:off x="4069800"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619" name="Google Shape;619;g2c390b49d23_0_438"/>
            <p:cNvSpPr/>
            <p:nvPr/>
          </p:nvSpPr>
          <p:spPr>
            <a:xfrm>
              <a:off x="4069800"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620" name="Google Shape;620;g2c390b49d23_0_438"/>
            <p:cNvSpPr/>
            <p:nvPr/>
          </p:nvSpPr>
          <p:spPr>
            <a:xfrm>
              <a:off x="6058575"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621" name="Google Shape;621;g2c390b49d23_0_438"/>
            <p:cNvSpPr/>
            <p:nvPr/>
          </p:nvSpPr>
          <p:spPr>
            <a:xfrm>
              <a:off x="6058575" y="3347600"/>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622" name="Google Shape;622;g2c390b49d23_0_438"/>
            <p:cNvCxnSpPr>
              <a:stCxn id="617" idx="7"/>
              <a:endCxn id="618" idx="2"/>
            </p:cNvCxnSpPr>
            <p:nvPr/>
          </p:nvCxnSpPr>
          <p:spPr>
            <a:xfrm flipH="1" rot="10800000">
              <a:off x="2964923" y="2173552"/>
              <a:ext cx="1104900" cy="482100"/>
            </a:xfrm>
            <a:prstGeom prst="straightConnector1">
              <a:avLst/>
            </a:prstGeom>
            <a:noFill/>
            <a:ln cap="flat" cmpd="sng" w="9525">
              <a:solidFill>
                <a:srgbClr val="CC0000"/>
              </a:solidFill>
              <a:prstDash val="solid"/>
              <a:round/>
              <a:headEnd len="sm" w="sm" type="none"/>
              <a:tailEnd len="sm" w="sm" type="none"/>
            </a:ln>
          </p:spPr>
        </p:cxnSp>
        <p:cxnSp>
          <p:nvCxnSpPr>
            <p:cNvPr id="623" name="Google Shape;623;g2c390b49d23_0_438"/>
            <p:cNvCxnSpPr>
              <a:stCxn id="617" idx="5"/>
              <a:endCxn id="619" idx="2"/>
            </p:cNvCxnSpPr>
            <p:nvPr/>
          </p:nvCxnSpPr>
          <p:spPr>
            <a:xfrm>
              <a:off x="2964923" y="3004398"/>
              <a:ext cx="1104900" cy="589800"/>
            </a:xfrm>
            <a:prstGeom prst="straightConnector1">
              <a:avLst/>
            </a:prstGeom>
            <a:noFill/>
            <a:ln cap="flat" cmpd="sng" w="9525">
              <a:solidFill>
                <a:schemeClr val="dk2"/>
              </a:solidFill>
              <a:prstDash val="solid"/>
              <a:round/>
              <a:headEnd len="sm" w="sm" type="none"/>
              <a:tailEnd len="sm" w="sm" type="none"/>
            </a:ln>
          </p:spPr>
        </p:cxnSp>
        <p:cxnSp>
          <p:nvCxnSpPr>
            <p:cNvPr id="624" name="Google Shape;624;g2c390b49d23_0_438"/>
            <p:cNvCxnSpPr>
              <a:stCxn id="618" idx="4"/>
              <a:endCxn id="619" idx="0"/>
            </p:cNvCxnSpPr>
            <p:nvPr/>
          </p:nvCxnSpPr>
          <p:spPr>
            <a:xfrm>
              <a:off x="4315800" y="2420075"/>
              <a:ext cx="0" cy="927600"/>
            </a:xfrm>
            <a:prstGeom prst="straightConnector1">
              <a:avLst/>
            </a:prstGeom>
            <a:noFill/>
            <a:ln cap="flat" cmpd="sng" w="9525">
              <a:solidFill>
                <a:schemeClr val="dk2"/>
              </a:solidFill>
              <a:prstDash val="solid"/>
              <a:round/>
              <a:headEnd len="sm" w="sm" type="none"/>
              <a:tailEnd len="sm" w="sm" type="none"/>
            </a:ln>
          </p:spPr>
        </p:cxnSp>
        <p:cxnSp>
          <p:nvCxnSpPr>
            <p:cNvPr id="625" name="Google Shape;625;g2c390b49d23_0_438"/>
            <p:cNvCxnSpPr>
              <a:stCxn id="618" idx="6"/>
              <a:endCxn id="620" idx="2"/>
            </p:cNvCxnSpPr>
            <p:nvPr/>
          </p:nvCxnSpPr>
          <p:spPr>
            <a:xfrm>
              <a:off x="4561800" y="2173475"/>
              <a:ext cx="1496700" cy="0"/>
            </a:xfrm>
            <a:prstGeom prst="straightConnector1">
              <a:avLst/>
            </a:prstGeom>
            <a:noFill/>
            <a:ln cap="flat" cmpd="sng" w="9525">
              <a:solidFill>
                <a:srgbClr val="CC0000"/>
              </a:solidFill>
              <a:prstDash val="solid"/>
              <a:round/>
              <a:headEnd len="sm" w="sm" type="none"/>
              <a:tailEnd len="sm" w="sm" type="none"/>
            </a:ln>
          </p:spPr>
        </p:cxnSp>
        <p:cxnSp>
          <p:nvCxnSpPr>
            <p:cNvPr id="626" name="Google Shape;626;g2c390b49d23_0_438"/>
            <p:cNvCxnSpPr>
              <a:stCxn id="619" idx="6"/>
              <a:endCxn id="621" idx="2"/>
            </p:cNvCxnSpPr>
            <p:nvPr/>
          </p:nvCxnSpPr>
          <p:spPr>
            <a:xfrm>
              <a:off x="4561800" y="3594200"/>
              <a:ext cx="1496700" cy="0"/>
            </a:xfrm>
            <a:prstGeom prst="straightConnector1">
              <a:avLst/>
            </a:prstGeom>
            <a:noFill/>
            <a:ln cap="flat" cmpd="sng" w="9525">
              <a:solidFill>
                <a:schemeClr val="dk2"/>
              </a:solidFill>
              <a:prstDash val="solid"/>
              <a:round/>
              <a:headEnd len="sm" w="sm" type="none"/>
              <a:tailEnd len="sm" w="sm" type="none"/>
            </a:ln>
          </p:spPr>
        </p:cxnSp>
        <p:cxnSp>
          <p:nvCxnSpPr>
            <p:cNvPr id="627" name="Google Shape;627;g2c390b49d23_0_438"/>
            <p:cNvCxnSpPr>
              <a:stCxn id="620" idx="4"/>
              <a:endCxn id="621" idx="0"/>
            </p:cNvCxnSpPr>
            <p:nvPr/>
          </p:nvCxnSpPr>
          <p:spPr>
            <a:xfrm>
              <a:off x="6304575" y="2420075"/>
              <a:ext cx="0" cy="927600"/>
            </a:xfrm>
            <a:prstGeom prst="straightConnector1">
              <a:avLst/>
            </a:prstGeom>
            <a:noFill/>
            <a:ln cap="flat" cmpd="sng" w="9525">
              <a:solidFill>
                <a:srgbClr val="CC0000"/>
              </a:solidFill>
              <a:prstDash val="solid"/>
              <a:round/>
              <a:headEnd len="sm" w="sm" type="none"/>
              <a:tailEnd len="sm" w="sm" type="none"/>
            </a:ln>
          </p:spPr>
        </p:cxnSp>
        <p:sp>
          <p:nvSpPr>
            <p:cNvPr id="628" name="Google Shape;628;g2c390b49d23_0_438"/>
            <p:cNvSpPr txBox="1"/>
            <p:nvPr/>
          </p:nvSpPr>
          <p:spPr>
            <a:xfrm rot="-1411317">
              <a:off x="3296062" y="2088150"/>
              <a:ext cx="293159" cy="3520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4</a:t>
              </a:r>
              <a:endParaRPr b="0" i="0" sz="1400" u="none" cap="none" strike="noStrike">
                <a:solidFill>
                  <a:srgbClr val="CC0000"/>
                </a:solidFill>
                <a:latin typeface="Montserrat"/>
                <a:ea typeface="Montserrat"/>
                <a:cs typeface="Montserrat"/>
                <a:sym typeface="Montserrat"/>
              </a:endParaRPr>
            </a:p>
          </p:txBody>
        </p:sp>
        <p:sp>
          <p:nvSpPr>
            <p:cNvPr id="629" name="Google Shape;629;g2c390b49d23_0_438"/>
            <p:cNvSpPr txBox="1"/>
            <p:nvPr/>
          </p:nvSpPr>
          <p:spPr>
            <a:xfrm rot="1680418">
              <a:off x="3406773" y="2978476"/>
              <a:ext cx="293241" cy="35202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5</a:t>
              </a:r>
              <a:endParaRPr b="0" i="0" sz="1400" u="none" cap="none" strike="noStrike">
                <a:solidFill>
                  <a:schemeClr val="dk2"/>
                </a:solidFill>
                <a:latin typeface="Montserrat"/>
                <a:ea typeface="Montserrat"/>
                <a:cs typeface="Montserrat"/>
                <a:sym typeface="Montserrat"/>
              </a:endParaRPr>
            </a:p>
          </p:txBody>
        </p:sp>
        <p:sp>
          <p:nvSpPr>
            <p:cNvPr id="630" name="Google Shape;630;g2c390b49d23_0_438"/>
            <p:cNvSpPr txBox="1"/>
            <p:nvPr/>
          </p:nvSpPr>
          <p:spPr>
            <a:xfrm rot="-7037">
              <a:off x="4338408" y="263147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3</a:t>
              </a:r>
              <a:endParaRPr b="0" i="0" sz="1400" u="none" cap="none" strike="noStrike">
                <a:solidFill>
                  <a:schemeClr val="dk2"/>
                </a:solidFill>
                <a:latin typeface="Montserrat"/>
                <a:ea typeface="Montserrat"/>
                <a:cs typeface="Montserrat"/>
                <a:sym typeface="Montserrat"/>
              </a:endParaRPr>
            </a:p>
          </p:txBody>
        </p:sp>
        <p:sp>
          <p:nvSpPr>
            <p:cNvPr id="631" name="Google Shape;631;g2c390b49d23_0_438"/>
            <p:cNvSpPr txBox="1"/>
            <p:nvPr/>
          </p:nvSpPr>
          <p:spPr>
            <a:xfrm rot="-7037">
              <a:off x="5134058" y="18607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2</a:t>
              </a:r>
              <a:endParaRPr b="0" i="0" sz="1400" u="none" cap="none" strike="noStrike">
                <a:solidFill>
                  <a:srgbClr val="CC0000"/>
                </a:solidFill>
                <a:latin typeface="Montserrat"/>
                <a:ea typeface="Montserrat"/>
                <a:cs typeface="Montserrat"/>
                <a:sym typeface="Montserrat"/>
              </a:endParaRPr>
            </a:p>
          </p:txBody>
        </p:sp>
        <p:sp>
          <p:nvSpPr>
            <p:cNvPr id="632" name="Google Shape;632;g2c390b49d23_0_438"/>
            <p:cNvSpPr txBox="1"/>
            <p:nvPr/>
          </p:nvSpPr>
          <p:spPr>
            <a:xfrm rot="-7037">
              <a:off x="5134058" y="32706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2</a:t>
              </a:r>
              <a:endParaRPr b="0" i="0" sz="1400" u="none" cap="none" strike="noStrike">
                <a:solidFill>
                  <a:schemeClr val="dk2"/>
                </a:solidFill>
                <a:latin typeface="Montserrat"/>
                <a:ea typeface="Montserrat"/>
                <a:cs typeface="Montserrat"/>
                <a:sym typeface="Montserrat"/>
              </a:endParaRPr>
            </a:p>
          </p:txBody>
        </p:sp>
        <p:sp>
          <p:nvSpPr>
            <p:cNvPr id="633" name="Google Shape;633;g2c390b49d23_0_438"/>
            <p:cNvSpPr txBox="1"/>
            <p:nvPr/>
          </p:nvSpPr>
          <p:spPr>
            <a:xfrm rot="-7037">
              <a:off x="6304508" y="258372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1</a:t>
              </a:r>
              <a:endParaRPr b="0" i="0" sz="1400" u="none" cap="none" strike="noStrike">
                <a:solidFill>
                  <a:srgbClr val="CC0000"/>
                </a:solidFill>
                <a:latin typeface="Montserrat"/>
                <a:ea typeface="Montserrat"/>
                <a:cs typeface="Montserrat"/>
                <a:sym typeface="Montserrat"/>
              </a:endParaRPr>
            </a:p>
          </p:txBody>
        </p:sp>
      </p:grpSp>
      <p:pic>
        <p:nvPicPr>
          <p:cNvPr id="634" name="Google Shape;634;g2c390b49d23_0_438"/>
          <p:cNvPicPr preferRelativeResize="0"/>
          <p:nvPr/>
        </p:nvPicPr>
        <p:blipFill rotWithShape="1">
          <a:blip r:embed="rId5">
            <a:alphaModFix/>
          </a:blip>
          <a:srcRect b="0" l="0" r="0" t="0"/>
          <a:stretch/>
        </p:blipFill>
        <p:spPr>
          <a:xfrm rot="5399974">
            <a:off x="5900488" y="2364368"/>
            <a:ext cx="1935150" cy="10860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g2c390b49d23_0_46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0" name="Google Shape;640;g2c390b49d23_0_464"/>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pic>
        <p:nvPicPr>
          <p:cNvPr id="641" name="Google Shape;641;g2c390b49d23_0_46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642" name="Google Shape;642;g2c390b49d23_0_464"/>
          <p:cNvSpPr txBox="1"/>
          <p:nvPr/>
        </p:nvSpPr>
        <p:spPr>
          <a:xfrm>
            <a:off x="993900" y="1076650"/>
            <a:ext cx="7156200" cy="3961200"/>
          </a:xfrm>
          <a:prstGeom prst="rect">
            <a:avLst/>
          </a:prstGeom>
          <a:noFill/>
          <a:ln>
            <a:noFill/>
          </a:ln>
        </p:spPr>
        <p:txBody>
          <a:bodyPr anchorCtr="0" anchor="t" bIns="91425" lIns="91425" spcFirstLastPara="1" rIns="91425" wrap="square" tIns="91425">
            <a:noAutofit/>
          </a:bodyPr>
          <a:lstStyle/>
          <a:p>
            <a:pPr indent="-450000" lvl="0" marL="450000" marR="0" rtl="0" algn="l">
              <a:lnSpc>
                <a:spcPct val="115000"/>
              </a:lnSpc>
              <a:spcBef>
                <a:spcPts val="0"/>
              </a:spcBef>
              <a:spcAft>
                <a:spcPts val="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3.	Identify all the edges connecting the vertices in </a:t>
            </a:r>
            <a:r>
              <a:rPr b="1" i="0" lang="en-GB" sz="1600" u="none" cap="none" strike="noStrike">
                <a:solidFill>
                  <a:srgbClr val="103452"/>
                </a:solidFill>
                <a:latin typeface="Montserrat"/>
                <a:ea typeface="Montserrat"/>
                <a:cs typeface="Montserrat"/>
                <a:sym typeface="Montserrat"/>
              </a:rPr>
              <a:t>G </a:t>
            </a:r>
            <a:r>
              <a:rPr b="0" i="0" lang="en-GB" sz="1600" u="none" cap="none" strike="noStrike">
                <a:solidFill>
                  <a:srgbClr val="103452"/>
                </a:solidFill>
                <a:latin typeface="Montserrat"/>
                <a:ea typeface="Montserrat"/>
                <a:cs typeface="Montserrat"/>
                <a:sym typeface="Montserrat"/>
              </a:rPr>
              <a:t>to vertices in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 </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p:txBody>
      </p:sp>
      <p:grpSp>
        <p:nvGrpSpPr>
          <p:cNvPr id="643" name="Google Shape;643;g2c390b49d23_0_464"/>
          <p:cNvGrpSpPr/>
          <p:nvPr/>
        </p:nvGrpSpPr>
        <p:grpSpPr>
          <a:xfrm>
            <a:off x="2634550" y="1875277"/>
            <a:ext cx="4052994" cy="1980398"/>
            <a:chOff x="2544975" y="1860402"/>
            <a:chExt cx="4052994" cy="1980398"/>
          </a:xfrm>
        </p:grpSpPr>
        <p:sp>
          <p:nvSpPr>
            <p:cNvPr id="644" name="Google Shape;644;g2c390b49d23_0_464"/>
            <p:cNvSpPr/>
            <p:nvPr/>
          </p:nvSpPr>
          <p:spPr>
            <a:xfrm>
              <a:off x="2544975" y="258342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645" name="Google Shape;645;g2c390b49d23_0_464"/>
            <p:cNvSpPr/>
            <p:nvPr/>
          </p:nvSpPr>
          <p:spPr>
            <a:xfrm>
              <a:off x="4069800"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646" name="Google Shape;646;g2c390b49d23_0_464"/>
            <p:cNvSpPr/>
            <p:nvPr/>
          </p:nvSpPr>
          <p:spPr>
            <a:xfrm>
              <a:off x="4069800" y="3347600"/>
              <a:ext cx="492000" cy="4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647" name="Google Shape;647;g2c390b49d23_0_464"/>
            <p:cNvSpPr/>
            <p:nvPr/>
          </p:nvSpPr>
          <p:spPr>
            <a:xfrm>
              <a:off x="6058575"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648" name="Google Shape;648;g2c390b49d23_0_464"/>
            <p:cNvSpPr/>
            <p:nvPr/>
          </p:nvSpPr>
          <p:spPr>
            <a:xfrm>
              <a:off x="6058575" y="3347600"/>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649" name="Google Shape;649;g2c390b49d23_0_464"/>
            <p:cNvCxnSpPr>
              <a:stCxn id="644" idx="7"/>
              <a:endCxn id="645" idx="2"/>
            </p:cNvCxnSpPr>
            <p:nvPr/>
          </p:nvCxnSpPr>
          <p:spPr>
            <a:xfrm flipH="1" rot="10800000">
              <a:off x="2964923" y="2173552"/>
              <a:ext cx="1104900" cy="482100"/>
            </a:xfrm>
            <a:prstGeom prst="straightConnector1">
              <a:avLst/>
            </a:prstGeom>
            <a:noFill/>
            <a:ln cap="flat" cmpd="sng" w="9525">
              <a:solidFill>
                <a:srgbClr val="CC0000"/>
              </a:solidFill>
              <a:prstDash val="solid"/>
              <a:round/>
              <a:headEnd len="sm" w="sm" type="none"/>
              <a:tailEnd len="sm" w="sm" type="none"/>
            </a:ln>
          </p:spPr>
        </p:cxnSp>
        <p:cxnSp>
          <p:nvCxnSpPr>
            <p:cNvPr id="650" name="Google Shape;650;g2c390b49d23_0_464"/>
            <p:cNvCxnSpPr>
              <a:stCxn id="644" idx="5"/>
              <a:endCxn id="646" idx="2"/>
            </p:cNvCxnSpPr>
            <p:nvPr/>
          </p:nvCxnSpPr>
          <p:spPr>
            <a:xfrm>
              <a:off x="2964923" y="3004398"/>
              <a:ext cx="1104900" cy="589800"/>
            </a:xfrm>
            <a:prstGeom prst="straightConnector1">
              <a:avLst/>
            </a:prstGeom>
            <a:noFill/>
            <a:ln cap="flat" cmpd="sng" w="9525">
              <a:solidFill>
                <a:schemeClr val="accent1"/>
              </a:solidFill>
              <a:prstDash val="solid"/>
              <a:round/>
              <a:headEnd len="sm" w="sm" type="none"/>
              <a:tailEnd len="sm" w="sm" type="none"/>
            </a:ln>
          </p:spPr>
        </p:cxnSp>
        <p:cxnSp>
          <p:nvCxnSpPr>
            <p:cNvPr id="651" name="Google Shape;651;g2c390b49d23_0_464"/>
            <p:cNvCxnSpPr>
              <a:stCxn id="645" idx="4"/>
              <a:endCxn id="646" idx="0"/>
            </p:cNvCxnSpPr>
            <p:nvPr/>
          </p:nvCxnSpPr>
          <p:spPr>
            <a:xfrm>
              <a:off x="4315800" y="2420075"/>
              <a:ext cx="0" cy="927600"/>
            </a:xfrm>
            <a:prstGeom prst="straightConnector1">
              <a:avLst/>
            </a:prstGeom>
            <a:noFill/>
            <a:ln cap="flat" cmpd="sng" w="9525">
              <a:solidFill>
                <a:schemeClr val="accent1"/>
              </a:solidFill>
              <a:prstDash val="solid"/>
              <a:round/>
              <a:headEnd len="sm" w="sm" type="none"/>
              <a:tailEnd len="sm" w="sm" type="none"/>
            </a:ln>
          </p:spPr>
        </p:cxnSp>
        <p:cxnSp>
          <p:nvCxnSpPr>
            <p:cNvPr id="652" name="Google Shape;652;g2c390b49d23_0_464"/>
            <p:cNvCxnSpPr>
              <a:stCxn id="645" idx="6"/>
              <a:endCxn id="647" idx="2"/>
            </p:cNvCxnSpPr>
            <p:nvPr/>
          </p:nvCxnSpPr>
          <p:spPr>
            <a:xfrm>
              <a:off x="4561800" y="2173475"/>
              <a:ext cx="1496700" cy="0"/>
            </a:xfrm>
            <a:prstGeom prst="straightConnector1">
              <a:avLst/>
            </a:prstGeom>
            <a:noFill/>
            <a:ln cap="flat" cmpd="sng" w="9525">
              <a:solidFill>
                <a:srgbClr val="CC0000"/>
              </a:solidFill>
              <a:prstDash val="solid"/>
              <a:round/>
              <a:headEnd len="sm" w="sm" type="none"/>
              <a:tailEnd len="sm" w="sm" type="none"/>
            </a:ln>
          </p:spPr>
        </p:cxnSp>
        <p:cxnSp>
          <p:nvCxnSpPr>
            <p:cNvPr id="653" name="Google Shape;653;g2c390b49d23_0_464"/>
            <p:cNvCxnSpPr>
              <a:stCxn id="646" idx="6"/>
              <a:endCxn id="648" idx="2"/>
            </p:cNvCxnSpPr>
            <p:nvPr/>
          </p:nvCxnSpPr>
          <p:spPr>
            <a:xfrm>
              <a:off x="4561800" y="3594200"/>
              <a:ext cx="1496700" cy="0"/>
            </a:xfrm>
            <a:prstGeom prst="straightConnector1">
              <a:avLst/>
            </a:prstGeom>
            <a:noFill/>
            <a:ln cap="flat" cmpd="sng" w="9525">
              <a:solidFill>
                <a:schemeClr val="accent1"/>
              </a:solidFill>
              <a:prstDash val="solid"/>
              <a:round/>
              <a:headEnd len="sm" w="sm" type="none"/>
              <a:tailEnd len="sm" w="sm" type="none"/>
            </a:ln>
          </p:spPr>
        </p:cxnSp>
        <p:cxnSp>
          <p:nvCxnSpPr>
            <p:cNvPr id="654" name="Google Shape;654;g2c390b49d23_0_464"/>
            <p:cNvCxnSpPr>
              <a:stCxn id="647" idx="4"/>
              <a:endCxn id="648" idx="0"/>
            </p:cNvCxnSpPr>
            <p:nvPr/>
          </p:nvCxnSpPr>
          <p:spPr>
            <a:xfrm>
              <a:off x="6304575" y="2420075"/>
              <a:ext cx="0" cy="927600"/>
            </a:xfrm>
            <a:prstGeom prst="straightConnector1">
              <a:avLst/>
            </a:prstGeom>
            <a:noFill/>
            <a:ln cap="flat" cmpd="sng" w="9525">
              <a:solidFill>
                <a:srgbClr val="CC0000"/>
              </a:solidFill>
              <a:prstDash val="solid"/>
              <a:round/>
              <a:headEnd len="sm" w="sm" type="none"/>
              <a:tailEnd len="sm" w="sm" type="none"/>
            </a:ln>
          </p:spPr>
        </p:cxnSp>
        <p:sp>
          <p:nvSpPr>
            <p:cNvPr id="655" name="Google Shape;655;g2c390b49d23_0_464"/>
            <p:cNvSpPr txBox="1"/>
            <p:nvPr/>
          </p:nvSpPr>
          <p:spPr>
            <a:xfrm rot="-1411317">
              <a:off x="3296062" y="2088150"/>
              <a:ext cx="293159" cy="3520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4</a:t>
              </a:r>
              <a:endParaRPr b="0" i="0" sz="1400" u="none" cap="none" strike="noStrike">
                <a:solidFill>
                  <a:srgbClr val="CC0000"/>
                </a:solidFill>
                <a:latin typeface="Montserrat"/>
                <a:ea typeface="Montserrat"/>
                <a:cs typeface="Montserrat"/>
                <a:sym typeface="Montserrat"/>
              </a:endParaRPr>
            </a:p>
          </p:txBody>
        </p:sp>
        <p:sp>
          <p:nvSpPr>
            <p:cNvPr id="656" name="Google Shape;656;g2c390b49d23_0_464"/>
            <p:cNvSpPr txBox="1"/>
            <p:nvPr/>
          </p:nvSpPr>
          <p:spPr>
            <a:xfrm rot="1680418">
              <a:off x="3406773" y="2978476"/>
              <a:ext cx="293241" cy="35202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5</a:t>
              </a:r>
              <a:endParaRPr b="0" i="0" sz="1400" u="none" cap="none" strike="noStrike">
                <a:solidFill>
                  <a:schemeClr val="accent1"/>
                </a:solidFill>
                <a:latin typeface="Montserrat"/>
                <a:ea typeface="Montserrat"/>
                <a:cs typeface="Montserrat"/>
                <a:sym typeface="Montserrat"/>
              </a:endParaRPr>
            </a:p>
          </p:txBody>
        </p:sp>
        <p:sp>
          <p:nvSpPr>
            <p:cNvPr id="657" name="Google Shape;657;g2c390b49d23_0_464"/>
            <p:cNvSpPr txBox="1"/>
            <p:nvPr/>
          </p:nvSpPr>
          <p:spPr>
            <a:xfrm rot="-7037">
              <a:off x="4338408" y="263147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3</a:t>
              </a:r>
              <a:endParaRPr b="0" i="0" sz="1400" u="none" cap="none" strike="noStrike">
                <a:solidFill>
                  <a:schemeClr val="accent1"/>
                </a:solidFill>
                <a:latin typeface="Montserrat"/>
                <a:ea typeface="Montserrat"/>
                <a:cs typeface="Montserrat"/>
                <a:sym typeface="Montserrat"/>
              </a:endParaRPr>
            </a:p>
          </p:txBody>
        </p:sp>
        <p:sp>
          <p:nvSpPr>
            <p:cNvPr id="658" name="Google Shape;658;g2c390b49d23_0_464"/>
            <p:cNvSpPr txBox="1"/>
            <p:nvPr/>
          </p:nvSpPr>
          <p:spPr>
            <a:xfrm rot="-7037">
              <a:off x="5134058" y="18607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2</a:t>
              </a:r>
              <a:endParaRPr b="0" i="0" sz="1400" u="none" cap="none" strike="noStrike">
                <a:solidFill>
                  <a:srgbClr val="CC0000"/>
                </a:solidFill>
                <a:latin typeface="Montserrat"/>
                <a:ea typeface="Montserrat"/>
                <a:cs typeface="Montserrat"/>
                <a:sym typeface="Montserrat"/>
              </a:endParaRPr>
            </a:p>
          </p:txBody>
        </p:sp>
        <p:sp>
          <p:nvSpPr>
            <p:cNvPr id="659" name="Google Shape;659;g2c390b49d23_0_464"/>
            <p:cNvSpPr txBox="1"/>
            <p:nvPr/>
          </p:nvSpPr>
          <p:spPr>
            <a:xfrm rot="-7037">
              <a:off x="5134058" y="32706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1"/>
                  </a:solidFill>
                  <a:latin typeface="Montserrat"/>
                  <a:ea typeface="Montserrat"/>
                  <a:cs typeface="Montserrat"/>
                  <a:sym typeface="Montserrat"/>
                </a:rPr>
                <a:t>2</a:t>
              </a:r>
              <a:endParaRPr b="0" i="0" sz="1400" u="none" cap="none" strike="noStrike">
                <a:solidFill>
                  <a:schemeClr val="accent1"/>
                </a:solidFill>
                <a:latin typeface="Montserrat"/>
                <a:ea typeface="Montserrat"/>
                <a:cs typeface="Montserrat"/>
                <a:sym typeface="Montserrat"/>
              </a:endParaRPr>
            </a:p>
          </p:txBody>
        </p:sp>
        <p:sp>
          <p:nvSpPr>
            <p:cNvPr id="660" name="Google Shape;660;g2c390b49d23_0_464"/>
            <p:cNvSpPr txBox="1"/>
            <p:nvPr/>
          </p:nvSpPr>
          <p:spPr>
            <a:xfrm rot="-7037">
              <a:off x="6304508" y="258372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1</a:t>
              </a:r>
              <a:endParaRPr b="0" i="0" sz="1400" u="none" cap="none" strike="noStrike">
                <a:solidFill>
                  <a:srgbClr val="CC0000"/>
                </a:solidFill>
                <a:latin typeface="Montserrat"/>
                <a:ea typeface="Montserrat"/>
                <a:cs typeface="Montserrat"/>
                <a:sym typeface="Montserrat"/>
              </a:endParaRPr>
            </a:p>
          </p:txBody>
        </p:sp>
      </p:grpSp>
      <p:pic>
        <p:nvPicPr>
          <p:cNvPr id="661" name="Google Shape;661;g2c390b49d23_0_464"/>
          <p:cNvPicPr preferRelativeResize="0"/>
          <p:nvPr/>
        </p:nvPicPr>
        <p:blipFill rotWithShape="1">
          <a:blip r:embed="rId5">
            <a:alphaModFix/>
          </a:blip>
          <a:srcRect b="0" l="0" r="0" t="0"/>
          <a:stretch/>
        </p:blipFill>
        <p:spPr>
          <a:xfrm rot="-1158716">
            <a:off x="5859726" y="2948722"/>
            <a:ext cx="727676" cy="727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g2c390b49d23_0_49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67" name="Google Shape;667;g2c390b49d23_0_490"/>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pic>
        <p:nvPicPr>
          <p:cNvPr id="668" name="Google Shape;668;g2c390b49d23_0_490"/>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669" name="Google Shape;669;g2c390b49d23_0_490"/>
          <p:cNvSpPr txBox="1"/>
          <p:nvPr/>
        </p:nvSpPr>
        <p:spPr>
          <a:xfrm>
            <a:off x="993900" y="1076650"/>
            <a:ext cx="7156200" cy="3961200"/>
          </a:xfrm>
          <a:prstGeom prst="rect">
            <a:avLst/>
          </a:prstGeom>
          <a:noFill/>
          <a:ln>
            <a:noFill/>
          </a:ln>
        </p:spPr>
        <p:txBody>
          <a:bodyPr anchorCtr="0" anchor="t" bIns="91425" lIns="91425" spcFirstLastPara="1" rIns="91425" wrap="square" tIns="91425">
            <a:noAutofit/>
          </a:bodyPr>
          <a:lstStyle/>
          <a:p>
            <a:pPr indent="-450000" lvl="0" marL="450000" marR="0" rtl="0" algn="l">
              <a:lnSpc>
                <a:spcPct val="115000"/>
              </a:lnSpc>
              <a:spcBef>
                <a:spcPts val="0"/>
              </a:spcBef>
              <a:spcAft>
                <a:spcPts val="0"/>
              </a:spcAft>
              <a:buClr>
                <a:srgbClr val="000000"/>
              </a:buClr>
              <a:buSzPts val="1600"/>
              <a:buFont typeface="Arial"/>
              <a:buNone/>
            </a:pPr>
            <a:r>
              <a:rPr b="0" i="0" lang="en-GB" sz="1600" u="none" cap="none" strike="noStrike">
                <a:solidFill>
                  <a:srgbClr val="103452"/>
                </a:solidFill>
                <a:latin typeface="Montserrat"/>
                <a:ea typeface="Montserrat"/>
                <a:cs typeface="Montserrat"/>
                <a:sym typeface="Montserrat"/>
              </a:rPr>
              <a:t>4.	Add the edge with the smallest weight to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 and remove the vertex it connects to from </a:t>
            </a:r>
            <a:r>
              <a:rPr b="1" i="0" lang="en-GB" sz="1600" u="none" cap="none" strike="noStrike">
                <a:solidFill>
                  <a:srgbClr val="103452"/>
                </a:solidFill>
                <a:latin typeface="Montserrat"/>
                <a:ea typeface="Montserrat"/>
                <a:cs typeface="Montserrat"/>
                <a:sym typeface="Montserrat"/>
              </a:rPr>
              <a:t>G </a:t>
            </a:r>
            <a:r>
              <a:rPr b="0" i="0" lang="en-GB" sz="1600" u="none" cap="none" strike="noStrike">
                <a:solidFill>
                  <a:srgbClr val="103452"/>
                </a:solidFill>
                <a:latin typeface="Montserrat"/>
                <a:ea typeface="Montserrat"/>
                <a:cs typeface="Montserrat"/>
                <a:sym typeface="Montserrat"/>
              </a:rPr>
              <a:t>and add it to the </a:t>
            </a:r>
            <a:r>
              <a:rPr b="1" i="0" lang="en-GB" sz="1600" u="none" cap="none" strike="noStrike">
                <a:solidFill>
                  <a:srgbClr val="103452"/>
                </a:solidFill>
                <a:latin typeface="Montserrat"/>
                <a:ea typeface="Montserrat"/>
                <a:cs typeface="Montserrat"/>
                <a:sym typeface="Montserrat"/>
              </a:rPr>
              <a:t>MST</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200"/>
              <a:buFont typeface="Arial"/>
              <a:buNone/>
            </a:pPr>
            <a:r>
              <a:t/>
            </a:r>
            <a:endParaRPr b="0" i="0" sz="12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450000" lvl="0" marL="45000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p:txBody>
      </p:sp>
      <p:grpSp>
        <p:nvGrpSpPr>
          <p:cNvPr id="670" name="Google Shape;670;g2c390b49d23_0_490"/>
          <p:cNvGrpSpPr/>
          <p:nvPr/>
        </p:nvGrpSpPr>
        <p:grpSpPr>
          <a:xfrm>
            <a:off x="2545650" y="1897827"/>
            <a:ext cx="4052994" cy="1980398"/>
            <a:chOff x="2544975" y="1860402"/>
            <a:chExt cx="4052994" cy="1980398"/>
          </a:xfrm>
        </p:grpSpPr>
        <p:sp>
          <p:nvSpPr>
            <p:cNvPr id="671" name="Google Shape;671;g2c390b49d23_0_490"/>
            <p:cNvSpPr/>
            <p:nvPr/>
          </p:nvSpPr>
          <p:spPr>
            <a:xfrm>
              <a:off x="2544975" y="258342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672" name="Google Shape;672;g2c390b49d23_0_490"/>
            <p:cNvSpPr/>
            <p:nvPr/>
          </p:nvSpPr>
          <p:spPr>
            <a:xfrm>
              <a:off x="4069800"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673" name="Google Shape;673;g2c390b49d23_0_490"/>
            <p:cNvSpPr/>
            <p:nvPr/>
          </p:nvSpPr>
          <p:spPr>
            <a:xfrm>
              <a:off x="4069800" y="3347600"/>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674" name="Google Shape;674;g2c390b49d23_0_490"/>
            <p:cNvSpPr/>
            <p:nvPr/>
          </p:nvSpPr>
          <p:spPr>
            <a:xfrm>
              <a:off x="6058575" y="1926875"/>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675" name="Google Shape;675;g2c390b49d23_0_490"/>
            <p:cNvSpPr/>
            <p:nvPr/>
          </p:nvSpPr>
          <p:spPr>
            <a:xfrm>
              <a:off x="6058575" y="3347600"/>
              <a:ext cx="492000" cy="493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676" name="Google Shape;676;g2c390b49d23_0_490"/>
            <p:cNvCxnSpPr>
              <a:stCxn id="671" idx="7"/>
              <a:endCxn id="672" idx="2"/>
            </p:cNvCxnSpPr>
            <p:nvPr/>
          </p:nvCxnSpPr>
          <p:spPr>
            <a:xfrm flipH="1" rot="10800000">
              <a:off x="2964923" y="2173552"/>
              <a:ext cx="1104900" cy="482100"/>
            </a:xfrm>
            <a:prstGeom prst="straightConnector1">
              <a:avLst/>
            </a:prstGeom>
            <a:noFill/>
            <a:ln cap="flat" cmpd="sng" w="9525">
              <a:solidFill>
                <a:srgbClr val="CC0000"/>
              </a:solidFill>
              <a:prstDash val="solid"/>
              <a:round/>
              <a:headEnd len="sm" w="sm" type="none"/>
              <a:tailEnd len="sm" w="sm" type="none"/>
            </a:ln>
          </p:spPr>
        </p:cxnSp>
        <p:cxnSp>
          <p:nvCxnSpPr>
            <p:cNvPr id="677" name="Google Shape;677;g2c390b49d23_0_490"/>
            <p:cNvCxnSpPr>
              <a:stCxn id="671" idx="5"/>
              <a:endCxn id="673" idx="2"/>
            </p:cNvCxnSpPr>
            <p:nvPr/>
          </p:nvCxnSpPr>
          <p:spPr>
            <a:xfrm>
              <a:off x="2964923" y="3004398"/>
              <a:ext cx="1104900" cy="589800"/>
            </a:xfrm>
            <a:prstGeom prst="straightConnector1">
              <a:avLst/>
            </a:prstGeom>
            <a:noFill/>
            <a:ln cap="flat" cmpd="sng" w="9525">
              <a:solidFill>
                <a:schemeClr val="dk2"/>
              </a:solidFill>
              <a:prstDash val="solid"/>
              <a:round/>
              <a:headEnd len="sm" w="sm" type="none"/>
              <a:tailEnd len="sm" w="sm" type="none"/>
            </a:ln>
          </p:spPr>
        </p:cxnSp>
        <p:cxnSp>
          <p:nvCxnSpPr>
            <p:cNvPr id="678" name="Google Shape;678;g2c390b49d23_0_490"/>
            <p:cNvCxnSpPr>
              <a:stCxn id="672" idx="4"/>
              <a:endCxn id="673" idx="0"/>
            </p:cNvCxnSpPr>
            <p:nvPr/>
          </p:nvCxnSpPr>
          <p:spPr>
            <a:xfrm>
              <a:off x="4315800" y="2420075"/>
              <a:ext cx="0" cy="927600"/>
            </a:xfrm>
            <a:prstGeom prst="straightConnector1">
              <a:avLst/>
            </a:prstGeom>
            <a:noFill/>
            <a:ln cap="flat" cmpd="sng" w="9525">
              <a:solidFill>
                <a:schemeClr val="dk2"/>
              </a:solidFill>
              <a:prstDash val="solid"/>
              <a:round/>
              <a:headEnd len="sm" w="sm" type="none"/>
              <a:tailEnd len="sm" w="sm" type="none"/>
            </a:ln>
          </p:spPr>
        </p:cxnSp>
        <p:cxnSp>
          <p:nvCxnSpPr>
            <p:cNvPr id="679" name="Google Shape;679;g2c390b49d23_0_490"/>
            <p:cNvCxnSpPr>
              <a:stCxn id="672" idx="6"/>
              <a:endCxn id="674" idx="2"/>
            </p:cNvCxnSpPr>
            <p:nvPr/>
          </p:nvCxnSpPr>
          <p:spPr>
            <a:xfrm>
              <a:off x="4561800" y="2173475"/>
              <a:ext cx="1496700" cy="0"/>
            </a:xfrm>
            <a:prstGeom prst="straightConnector1">
              <a:avLst/>
            </a:prstGeom>
            <a:noFill/>
            <a:ln cap="flat" cmpd="sng" w="9525">
              <a:solidFill>
                <a:srgbClr val="CC0000"/>
              </a:solidFill>
              <a:prstDash val="solid"/>
              <a:round/>
              <a:headEnd len="sm" w="sm" type="none"/>
              <a:tailEnd len="sm" w="sm" type="none"/>
            </a:ln>
          </p:spPr>
        </p:cxnSp>
        <p:cxnSp>
          <p:nvCxnSpPr>
            <p:cNvPr id="680" name="Google Shape;680;g2c390b49d23_0_490"/>
            <p:cNvCxnSpPr>
              <a:stCxn id="673" idx="6"/>
              <a:endCxn id="675" idx="2"/>
            </p:cNvCxnSpPr>
            <p:nvPr/>
          </p:nvCxnSpPr>
          <p:spPr>
            <a:xfrm>
              <a:off x="4561800" y="3594200"/>
              <a:ext cx="1496700" cy="0"/>
            </a:xfrm>
            <a:prstGeom prst="straightConnector1">
              <a:avLst/>
            </a:prstGeom>
            <a:noFill/>
            <a:ln cap="flat" cmpd="sng" w="9525">
              <a:solidFill>
                <a:srgbClr val="CC0000"/>
              </a:solidFill>
              <a:prstDash val="solid"/>
              <a:round/>
              <a:headEnd len="sm" w="sm" type="none"/>
              <a:tailEnd len="sm" w="sm" type="none"/>
            </a:ln>
          </p:spPr>
        </p:cxnSp>
        <p:cxnSp>
          <p:nvCxnSpPr>
            <p:cNvPr id="681" name="Google Shape;681;g2c390b49d23_0_490"/>
            <p:cNvCxnSpPr>
              <a:stCxn id="674" idx="4"/>
              <a:endCxn id="675" idx="0"/>
            </p:cNvCxnSpPr>
            <p:nvPr/>
          </p:nvCxnSpPr>
          <p:spPr>
            <a:xfrm>
              <a:off x="6304575" y="2420075"/>
              <a:ext cx="0" cy="927600"/>
            </a:xfrm>
            <a:prstGeom prst="straightConnector1">
              <a:avLst/>
            </a:prstGeom>
            <a:noFill/>
            <a:ln cap="flat" cmpd="sng" w="9525">
              <a:solidFill>
                <a:srgbClr val="CC0000"/>
              </a:solidFill>
              <a:prstDash val="solid"/>
              <a:round/>
              <a:headEnd len="sm" w="sm" type="none"/>
              <a:tailEnd len="sm" w="sm" type="none"/>
            </a:ln>
          </p:spPr>
        </p:cxnSp>
        <p:sp>
          <p:nvSpPr>
            <p:cNvPr id="682" name="Google Shape;682;g2c390b49d23_0_490"/>
            <p:cNvSpPr txBox="1"/>
            <p:nvPr/>
          </p:nvSpPr>
          <p:spPr>
            <a:xfrm rot="-1411317">
              <a:off x="3296062" y="2088150"/>
              <a:ext cx="293159" cy="3520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4</a:t>
              </a:r>
              <a:endParaRPr b="0" i="0" sz="1400" u="none" cap="none" strike="noStrike">
                <a:solidFill>
                  <a:srgbClr val="CC0000"/>
                </a:solidFill>
                <a:latin typeface="Montserrat"/>
                <a:ea typeface="Montserrat"/>
                <a:cs typeface="Montserrat"/>
                <a:sym typeface="Montserrat"/>
              </a:endParaRPr>
            </a:p>
          </p:txBody>
        </p:sp>
        <p:sp>
          <p:nvSpPr>
            <p:cNvPr id="683" name="Google Shape;683;g2c390b49d23_0_490"/>
            <p:cNvSpPr txBox="1"/>
            <p:nvPr/>
          </p:nvSpPr>
          <p:spPr>
            <a:xfrm rot="1680418">
              <a:off x="3406773" y="2978476"/>
              <a:ext cx="293241" cy="35202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5</a:t>
              </a:r>
              <a:endParaRPr b="0" i="0" sz="1400" u="none" cap="none" strike="noStrike">
                <a:solidFill>
                  <a:schemeClr val="dk2"/>
                </a:solidFill>
                <a:latin typeface="Montserrat"/>
                <a:ea typeface="Montserrat"/>
                <a:cs typeface="Montserrat"/>
                <a:sym typeface="Montserrat"/>
              </a:endParaRPr>
            </a:p>
          </p:txBody>
        </p:sp>
        <p:sp>
          <p:nvSpPr>
            <p:cNvPr id="684" name="Google Shape;684;g2c390b49d23_0_490"/>
            <p:cNvSpPr txBox="1"/>
            <p:nvPr/>
          </p:nvSpPr>
          <p:spPr>
            <a:xfrm rot="-7037">
              <a:off x="4338408" y="263147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Montserrat"/>
                  <a:ea typeface="Montserrat"/>
                  <a:cs typeface="Montserrat"/>
                  <a:sym typeface="Montserrat"/>
                </a:rPr>
                <a:t>3</a:t>
              </a:r>
              <a:endParaRPr b="0" i="0" sz="1400" u="none" cap="none" strike="noStrike">
                <a:solidFill>
                  <a:schemeClr val="dk2"/>
                </a:solidFill>
                <a:latin typeface="Montserrat"/>
                <a:ea typeface="Montserrat"/>
                <a:cs typeface="Montserrat"/>
                <a:sym typeface="Montserrat"/>
              </a:endParaRPr>
            </a:p>
          </p:txBody>
        </p:sp>
        <p:sp>
          <p:nvSpPr>
            <p:cNvPr id="685" name="Google Shape;685;g2c390b49d23_0_490"/>
            <p:cNvSpPr txBox="1"/>
            <p:nvPr/>
          </p:nvSpPr>
          <p:spPr>
            <a:xfrm rot="-7037">
              <a:off x="5134058" y="18607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2</a:t>
              </a:r>
              <a:endParaRPr b="0" i="0" sz="1400" u="none" cap="none" strike="noStrike">
                <a:solidFill>
                  <a:srgbClr val="CC0000"/>
                </a:solidFill>
                <a:latin typeface="Montserrat"/>
                <a:ea typeface="Montserrat"/>
                <a:cs typeface="Montserrat"/>
                <a:sym typeface="Montserrat"/>
              </a:endParaRPr>
            </a:p>
          </p:txBody>
        </p:sp>
        <p:sp>
          <p:nvSpPr>
            <p:cNvPr id="686" name="Google Shape;686;g2c390b49d23_0_490"/>
            <p:cNvSpPr txBox="1"/>
            <p:nvPr/>
          </p:nvSpPr>
          <p:spPr>
            <a:xfrm rot="-7037">
              <a:off x="5134058" y="3270602"/>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2</a:t>
              </a:r>
              <a:endParaRPr b="0" i="0" sz="1400" u="none" cap="none" strike="noStrike">
                <a:solidFill>
                  <a:srgbClr val="CC0000"/>
                </a:solidFill>
                <a:latin typeface="Montserrat"/>
                <a:ea typeface="Montserrat"/>
                <a:cs typeface="Montserrat"/>
                <a:sym typeface="Montserrat"/>
              </a:endParaRPr>
            </a:p>
          </p:txBody>
        </p:sp>
        <p:sp>
          <p:nvSpPr>
            <p:cNvPr id="687" name="Google Shape;687;g2c390b49d23_0_490"/>
            <p:cNvSpPr txBox="1"/>
            <p:nvPr/>
          </p:nvSpPr>
          <p:spPr>
            <a:xfrm rot="-7037">
              <a:off x="6304508" y="2583727"/>
              <a:ext cx="293101" cy="3519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C0000"/>
                  </a:solidFill>
                  <a:latin typeface="Montserrat"/>
                  <a:ea typeface="Montserrat"/>
                  <a:cs typeface="Montserrat"/>
                  <a:sym typeface="Montserrat"/>
                </a:rPr>
                <a:t>1</a:t>
              </a:r>
              <a:endParaRPr b="0" i="0" sz="1400" u="none" cap="none" strike="noStrike">
                <a:solidFill>
                  <a:srgbClr val="CC0000"/>
                </a:solidFill>
                <a:latin typeface="Montserrat"/>
                <a:ea typeface="Montserrat"/>
                <a:cs typeface="Montserrat"/>
                <a:sym typeface="Montserrat"/>
              </a:endParaRPr>
            </a:p>
          </p:txBody>
        </p:sp>
      </p:grpSp>
      <p:pic>
        <p:nvPicPr>
          <p:cNvPr id="688" name="Google Shape;688;g2c390b49d23_0_490"/>
          <p:cNvPicPr preferRelativeResize="0"/>
          <p:nvPr/>
        </p:nvPicPr>
        <p:blipFill rotWithShape="1">
          <a:blip r:embed="rId5">
            <a:alphaModFix/>
          </a:blip>
          <a:srcRect b="0" l="0" r="0" t="0"/>
          <a:stretch/>
        </p:blipFill>
        <p:spPr>
          <a:xfrm flipH="1" rot="28">
            <a:off x="4006150" y="2514247"/>
            <a:ext cx="2460450" cy="108600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g2c390b49d23_0_5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94" name="Google Shape;694;g2c390b49d23_0_516"/>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Worked Example: Prim’s MST</a:t>
            </a:r>
            <a:endParaRPr b="0" i="0" sz="1100" u="none" cap="none" strike="noStrike">
              <a:solidFill>
                <a:srgbClr val="103452"/>
              </a:solidFill>
              <a:latin typeface="Montserrat"/>
              <a:ea typeface="Montserrat"/>
              <a:cs typeface="Montserrat"/>
              <a:sym typeface="Montserrat"/>
            </a:endParaRPr>
          </a:p>
        </p:txBody>
      </p:sp>
      <p:pic>
        <p:nvPicPr>
          <p:cNvPr id="695" name="Google Shape;695;g2c390b49d23_0_51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grpSp>
        <p:nvGrpSpPr>
          <p:cNvPr id="696" name="Google Shape;696;g2c390b49d23_0_516"/>
          <p:cNvGrpSpPr/>
          <p:nvPr/>
        </p:nvGrpSpPr>
        <p:grpSpPr>
          <a:xfrm>
            <a:off x="2351100" y="1329900"/>
            <a:ext cx="3097338" cy="2802175"/>
            <a:chOff x="4069800" y="1128350"/>
            <a:chExt cx="3097338" cy="2802175"/>
          </a:xfrm>
        </p:grpSpPr>
        <p:sp>
          <p:nvSpPr>
            <p:cNvPr id="697" name="Google Shape;697;g2c390b49d23_0_516"/>
            <p:cNvSpPr/>
            <p:nvPr/>
          </p:nvSpPr>
          <p:spPr>
            <a:xfrm>
              <a:off x="4069800" y="1128350"/>
              <a:ext cx="492000" cy="4932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A</a:t>
              </a:r>
              <a:endParaRPr b="0" i="0" sz="1400" u="none" cap="none" strike="noStrike">
                <a:solidFill>
                  <a:srgbClr val="000000"/>
                </a:solidFill>
                <a:latin typeface="Montserrat"/>
                <a:ea typeface="Montserrat"/>
                <a:cs typeface="Montserrat"/>
                <a:sym typeface="Montserrat"/>
              </a:endParaRPr>
            </a:p>
          </p:txBody>
        </p:sp>
        <p:sp>
          <p:nvSpPr>
            <p:cNvPr id="698" name="Google Shape;698;g2c390b49d23_0_516"/>
            <p:cNvSpPr/>
            <p:nvPr/>
          </p:nvSpPr>
          <p:spPr>
            <a:xfrm>
              <a:off x="4846563" y="1621550"/>
              <a:ext cx="492000" cy="4932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B</a:t>
              </a:r>
              <a:endParaRPr b="0" i="0" sz="1400" u="none" cap="none" strike="noStrike">
                <a:solidFill>
                  <a:srgbClr val="000000"/>
                </a:solidFill>
                <a:latin typeface="Montserrat"/>
                <a:ea typeface="Montserrat"/>
                <a:cs typeface="Montserrat"/>
                <a:sym typeface="Montserrat"/>
              </a:endParaRPr>
            </a:p>
          </p:txBody>
        </p:sp>
        <p:sp>
          <p:nvSpPr>
            <p:cNvPr id="699" name="Google Shape;699;g2c390b49d23_0_516"/>
            <p:cNvSpPr/>
            <p:nvPr/>
          </p:nvSpPr>
          <p:spPr>
            <a:xfrm>
              <a:off x="6675138" y="3437325"/>
              <a:ext cx="492000" cy="4932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C</a:t>
              </a:r>
              <a:endParaRPr b="0" i="0" sz="1400" u="none" cap="none" strike="noStrike">
                <a:solidFill>
                  <a:srgbClr val="000000"/>
                </a:solidFill>
                <a:latin typeface="Montserrat"/>
                <a:ea typeface="Montserrat"/>
                <a:cs typeface="Montserrat"/>
                <a:sym typeface="Montserrat"/>
              </a:endParaRPr>
            </a:p>
          </p:txBody>
        </p:sp>
        <p:sp>
          <p:nvSpPr>
            <p:cNvPr id="700" name="Google Shape;700;g2c390b49d23_0_516"/>
            <p:cNvSpPr/>
            <p:nvPr/>
          </p:nvSpPr>
          <p:spPr>
            <a:xfrm>
              <a:off x="5474900" y="2155350"/>
              <a:ext cx="492000" cy="4932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D</a:t>
              </a:r>
              <a:endParaRPr b="0" i="0" sz="1400" u="none" cap="none" strike="noStrike">
                <a:solidFill>
                  <a:srgbClr val="000000"/>
                </a:solidFill>
                <a:latin typeface="Montserrat"/>
                <a:ea typeface="Montserrat"/>
                <a:cs typeface="Montserrat"/>
                <a:sym typeface="Montserrat"/>
              </a:endParaRPr>
            </a:p>
          </p:txBody>
        </p:sp>
        <p:sp>
          <p:nvSpPr>
            <p:cNvPr id="701" name="Google Shape;701;g2c390b49d23_0_516"/>
            <p:cNvSpPr/>
            <p:nvPr/>
          </p:nvSpPr>
          <p:spPr>
            <a:xfrm>
              <a:off x="6116375" y="2813925"/>
              <a:ext cx="492000" cy="4932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ontserrat"/>
                  <a:ea typeface="Montserrat"/>
                  <a:cs typeface="Montserrat"/>
                  <a:sym typeface="Montserrat"/>
                </a:rPr>
                <a:t>E</a:t>
              </a:r>
              <a:endParaRPr b="0" i="0" sz="1400" u="none" cap="none" strike="noStrike">
                <a:solidFill>
                  <a:srgbClr val="000000"/>
                </a:solidFill>
                <a:latin typeface="Montserrat"/>
                <a:ea typeface="Montserrat"/>
                <a:cs typeface="Montserrat"/>
                <a:sym typeface="Montserrat"/>
              </a:endParaRPr>
            </a:p>
          </p:txBody>
        </p:sp>
        <p:cxnSp>
          <p:nvCxnSpPr>
            <p:cNvPr id="702" name="Google Shape;702;g2c390b49d23_0_516"/>
            <p:cNvCxnSpPr>
              <a:stCxn id="697" idx="5"/>
              <a:endCxn id="698" idx="1"/>
            </p:cNvCxnSpPr>
            <p:nvPr/>
          </p:nvCxnSpPr>
          <p:spPr>
            <a:xfrm>
              <a:off x="4489748" y="1549323"/>
              <a:ext cx="429000" cy="144600"/>
            </a:xfrm>
            <a:prstGeom prst="straightConnector1">
              <a:avLst/>
            </a:prstGeom>
            <a:noFill/>
            <a:ln cap="flat" cmpd="sng" w="9525">
              <a:solidFill>
                <a:srgbClr val="38761D"/>
              </a:solidFill>
              <a:prstDash val="solid"/>
              <a:round/>
              <a:headEnd len="sm" w="sm" type="none"/>
              <a:tailEnd len="sm" w="sm" type="none"/>
            </a:ln>
          </p:spPr>
        </p:cxnSp>
        <p:cxnSp>
          <p:nvCxnSpPr>
            <p:cNvPr id="703" name="Google Shape;703;g2c390b49d23_0_516"/>
            <p:cNvCxnSpPr>
              <a:stCxn id="701" idx="5"/>
              <a:endCxn id="699" idx="1"/>
            </p:cNvCxnSpPr>
            <p:nvPr/>
          </p:nvCxnSpPr>
          <p:spPr>
            <a:xfrm>
              <a:off x="6536323" y="3234898"/>
              <a:ext cx="210900" cy="274800"/>
            </a:xfrm>
            <a:prstGeom prst="straightConnector1">
              <a:avLst/>
            </a:prstGeom>
            <a:noFill/>
            <a:ln cap="flat" cmpd="sng" w="9525">
              <a:solidFill>
                <a:srgbClr val="38761D"/>
              </a:solidFill>
              <a:prstDash val="solid"/>
              <a:round/>
              <a:headEnd len="sm" w="sm" type="none"/>
              <a:tailEnd len="sm" w="sm" type="none"/>
            </a:ln>
          </p:spPr>
        </p:cxnSp>
        <p:cxnSp>
          <p:nvCxnSpPr>
            <p:cNvPr id="704" name="Google Shape;704;g2c390b49d23_0_516"/>
            <p:cNvCxnSpPr>
              <a:stCxn id="698" idx="5"/>
              <a:endCxn id="700" idx="1"/>
            </p:cNvCxnSpPr>
            <p:nvPr/>
          </p:nvCxnSpPr>
          <p:spPr>
            <a:xfrm>
              <a:off x="5266511" y="2042523"/>
              <a:ext cx="280500" cy="185100"/>
            </a:xfrm>
            <a:prstGeom prst="straightConnector1">
              <a:avLst/>
            </a:prstGeom>
            <a:noFill/>
            <a:ln cap="flat" cmpd="sng" w="9525">
              <a:solidFill>
                <a:srgbClr val="38761D"/>
              </a:solidFill>
              <a:prstDash val="solid"/>
              <a:round/>
              <a:headEnd len="sm" w="sm" type="none"/>
              <a:tailEnd len="sm" w="sm" type="none"/>
            </a:ln>
          </p:spPr>
        </p:cxnSp>
        <p:cxnSp>
          <p:nvCxnSpPr>
            <p:cNvPr id="705" name="Google Shape;705;g2c390b49d23_0_516"/>
            <p:cNvCxnSpPr>
              <a:stCxn id="700" idx="5"/>
              <a:endCxn id="701" idx="1"/>
            </p:cNvCxnSpPr>
            <p:nvPr/>
          </p:nvCxnSpPr>
          <p:spPr>
            <a:xfrm>
              <a:off x="5894848" y="2576323"/>
              <a:ext cx="293700" cy="309900"/>
            </a:xfrm>
            <a:prstGeom prst="straightConnector1">
              <a:avLst/>
            </a:prstGeom>
            <a:noFill/>
            <a:ln cap="flat" cmpd="sng" w="9525">
              <a:solidFill>
                <a:srgbClr val="38761D"/>
              </a:solidFill>
              <a:prstDash val="solid"/>
              <a:round/>
              <a:headEnd len="sm" w="sm" type="none"/>
              <a:tailEnd len="sm" w="sm" type="none"/>
            </a:ln>
          </p:spPr>
        </p:cxnSp>
      </p:grpSp>
      <p:sp>
        <p:nvSpPr>
          <p:cNvPr id="706" name="Google Shape;706;g2c390b49d23_0_516"/>
          <p:cNvSpPr txBox="1"/>
          <p:nvPr/>
        </p:nvSpPr>
        <p:spPr>
          <a:xfrm>
            <a:off x="5533550" y="1950350"/>
            <a:ext cx="2459100" cy="64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Montserrat"/>
                <a:ea typeface="Montserrat"/>
                <a:cs typeface="Montserrat"/>
                <a:sym typeface="Montserrat"/>
              </a:rPr>
              <a:t>Total weight: 9</a:t>
            </a:r>
            <a:endParaRPr b="0" i="0" sz="1800" u="none" cap="none" strike="noStrike">
              <a:solidFill>
                <a:schemeClr val="dk2"/>
              </a:solidFill>
              <a:latin typeface="Montserrat"/>
              <a:ea typeface="Montserrat"/>
              <a:cs typeface="Montserrat"/>
              <a:sym typeface="Montserrat"/>
            </a:endParaRPr>
          </a:p>
        </p:txBody>
      </p:sp>
      <p:pic>
        <p:nvPicPr>
          <p:cNvPr id="707" name="Google Shape;707;g2c390b49d23_0_516"/>
          <p:cNvPicPr preferRelativeResize="0"/>
          <p:nvPr/>
        </p:nvPicPr>
        <p:blipFill rotWithShape="1">
          <a:blip r:embed="rId5">
            <a:alphaModFix/>
          </a:blip>
          <a:srcRect b="0" l="0" r="0" t="0"/>
          <a:stretch/>
        </p:blipFill>
        <p:spPr>
          <a:xfrm>
            <a:off x="6232625" y="2804575"/>
            <a:ext cx="1060950" cy="132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2c392f46285_1_93"/>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27" name="Google Shape;127;g2c392f46285_1_93"/>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 </a:t>
            </a:r>
            <a:r>
              <a:rPr lang="en-GB" sz="2000">
                <a:solidFill>
                  <a:srgbClr val="3475A6"/>
                </a:solidFill>
                <a:latin typeface="Montserrat"/>
                <a:ea typeface="Montserrat"/>
                <a:cs typeface="Montserrat"/>
                <a:sym typeface="Montserrat"/>
              </a:rPr>
              <a:t>cont. </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28" name="Google Shape;128;g2c392f46285_1_93"/>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29" name="Google Shape;129;g2c392f46285_1_93"/>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30" name="Google Shape;130;g2c392f46285_1_93"/>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For all </a:t>
            </a:r>
            <a:r>
              <a:rPr b="1" lang="en-GB" sz="1500">
                <a:latin typeface="Montserrat"/>
                <a:ea typeface="Montserrat"/>
                <a:cs typeface="Montserrat"/>
                <a:sym typeface="Montserrat"/>
              </a:rPr>
              <a:t>non-academic questions</a:t>
            </a:r>
            <a:r>
              <a:rPr lang="en-GB" sz="1500">
                <a:latin typeface="Montserrat"/>
                <a:ea typeface="Montserrat"/>
                <a:cs typeface="Montserrat"/>
                <a:sym typeface="Montserrat"/>
              </a:rPr>
              <a:t>, please submit a query: </a:t>
            </a:r>
            <a:r>
              <a:rPr b="1" lang="en-GB" sz="1500" u="sng">
                <a:solidFill>
                  <a:schemeClr val="hlink"/>
                </a:solidFill>
                <a:latin typeface="Montserrat"/>
                <a:ea typeface="Montserrat"/>
                <a:cs typeface="Montserrat"/>
                <a:sym typeface="Montserrat"/>
                <a:hlinkClick r:id="rId4"/>
              </a:rPr>
              <a:t>www.hyperiondev.com/support</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Report a </a:t>
            </a:r>
            <a:r>
              <a:rPr b="1" lang="en-GB" sz="1500">
                <a:latin typeface="Montserrat"/>
                <a:ea typeface="Montserrat"/>
                <a:cs typeface="Montserrat"/>
                <a:sym typeface="Montserrat"/>
              </a:rPr>
              <a:t>safeguarding</a:t>
            </a:r>
            <a:r>
              <a:rPr lang="en-GB" sz="1500">
                <a:latin typeface="Montserrat"/>
                <a:ea typeface="Montserrat"/>
                <a:cs typeface="Montserrat"/>
                <a:sym typeface="Montserrat"/>
              </a:rPr>
              <a:t> incident: </a:t>
            </a:r>
            <a:r>
              <a:rPr b="1" lang="en-GB" sz="1500" u="sng">
                <a:solidFill>
                  <a:schemeClr val="hlink"/>
                </a:solidFill>
                <a:latin typeface="Montserrat"/>
                <a:ea typeface="Montserrat"/>
                <a:cs typeface="Montserrat"/>
                <a:sym typeface="Montserrat"/>
                <a:hlinkClick r:id="rId5"/>
              </a:rPr>
              <a:t>www.hyperiondev.com/safeguardreporting</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We would love your </a:t>
            </a:r>
            <a:r>
              <a:rPr b="1" lang="en-GB" sz="1500">
                <a:latin typeface="Montserrat"/>
                <a:ea typeface="Montserrat"/>
                <a:cs typeface="Montserrat"/>
                <a:sym typeface="Montserrat"/>
              </a:rPr>
              <a:t>feedback</a:t>
            </a:r>
            <a:r>
              <a:rPr lang="en-GB" sz="1500">
                <a:latin typeface="Montserrat"/>
                <a:ea typeface="Montserrat"/>
                <a:cs typeface="Montserrat"/>
                <a:sym typeface="Montserrat"/>
              </a:rPr>
              <a:t> on lectures: </a:t>
            </a:r>
            <a:r>
              <a:rPr b="1" lang="en-GB" sz="1500" u="sng">
                <a:solidFill>
                  <a:schemeClr val="hlink"/>
                </a:solidFill>
                <a:latin typeface="Montserrat"/>
                <a:ea typeface="Montserrat"/>
                <a:cs typeface="Montserrat"/>
                <a:sym typeface="Montserrat"/>
                <a:hlinkClick r:id="rId6"/>
                <a:extLst>
                  <a:ext uri="http://customooxmlschemas.google.com/">
                    <go:slidesCustomData xmlns:go="http://customooxmlschemas.google.com/" textRoundtripDataId="0"/>
                  </a:ext>
                </a:extLst>
              </a:rPr>
              <a:t>Feedback on Lectures</a:t>
            </a:r>
            <a:endParaRPr b="1" i="0" sz="1300" u="none" cap="none" strike="noStrike">
              <a:solidFill>
                <a:schemeClr val="dk1"/>
              </a:solidFill>
              <a:latin typeface="Montserrat"/>
              <a:ea typeface="Montserrat"/>
              <a:cs typeface="Montserrat"/>
              <a:sym typeface="Montserrat"/>
            </a:endParaRPr>
          </a:p>
        </p:txBody>
      </p:sp>
      <p:cxnSp>
        <p:nvCxnSpPr>
          <p:cNvPr id="131" name="Google Shape;131;g2c392f46285_1_93"/>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32" name="Google Shape;132;g2c392f46285_1_93"/>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grpSp>
        <p:nvGrpSpPr>
          <p:cNvPr id="712" name="Google Shape;712;g2c390b49d23_0_534"/>
          <p:cNvGrpSpPr/>
          <p:nvPr/>
        </p:nvGrpSpPr>
        <p:grpSpPr>
          <a:xfrm>
            <a:off x="0" y="0"/>
            <a:ext cx="9144000" cy="5143500"/>
            <a:chOff x="0" y="0"/>
            <a:chExt cx="9144000" cy="5143500"/>
          </a:xfrm>
        </p:grpSpPr>
        <p:pic>
          <p:nvPicPr>
            <p:cNvPr id="713" name="Google Shape;713;g2c390b49d23_0_5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14" name="Google Shape;714;g2c390b49d23_0_534"/>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15" name="Google Shape;715;g2c390b49d23_0_534"/>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716" name="Google Shape;716;g2c390b49d23_0_534"/>
          <p:cNvSpPr txBox="1"/>
          <p:nvPr/>
        </p:nvSpPr>
        <p:spPr>
          <a:xfrm>
            <a:off x="1078825" y="619675"/>
            <a:ext cx="7156200" cy="3792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Greedy Algorithms: </a:t>
            </a:r>
            <a:r>
              <a:rPr b="0" i="0" lang="en-GB" sz="1600" u="none" cap="none" strike="noStrike">
                <a:solidFill>
                  <a:srgbClr val="103452"/>
                </a:solidFill>
                <a:latin typeface="Montserrat"/>
                <a:ea typeface="Montserrat"/>
                <a:cs typeface="Montserrat"/>
                <a:sym typeface="Montserrat"/>
              </a:rPr>
              <a:t>Algorithms that build solutions to a problem piece by piece, choosing each piece by whichever will have the most obvious and immediate benefit. </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Usually, greedy algorithms are not the most optimal solution but they may produce an approximately optimal solution in a reasonable amount of time.</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Prim’s algorithm makes a series of </a:t>
            </a:r>
            <a:r>
              <a:rPr b="1" i="0" lang="en-GB" sz="1600" u="none" cap="none" strike="noStrike">
                <a:solidFill>
                  <a:srgbClr val="103452"/>
                </a:solidFill>
                <a:latin typeface="Montserrat"/>
                <a:ea typeface="Montserrat"/>
                <a:cs typeface="Montserrat"/>
                <a:sym typeface="Montserrat"/>
              </a:rPr>
              <a:t>locally optimal decisions</a:t>
            </a:r>
            <a:r>
              <a:rPr b="0" i="0" lang="en-GB" sz="1600" u="none" cap="none" strike="noStrike">
                <a:solidFill>
                  <a:srgbClr val="103452"/>
                </a:solidFill>
                <a:latin typeface="Montserrat"/>
                <a:ea typeface="Montserrat"/>
                <a:cs typeface="Montserrat"/>
                <a:sym typeface="Montserrat"/>
              </a:rPr>
              <a:t>, in order to find the </a:t>
            </a:r>
            <a:r>
              <a:rPr b="1" i="0" lang="en-GB" sz="1600" u="none" cap="none" strike="noStrike">
                <a:solidFill>
                  <a:srgbClr val="103452"/>
                </a:solidFill>
                <a:latin typeface="Montserrat"/>
                <a:ea typeface="Montserrat"/>
                <a:cs typeface="Montserrat"/>
                <a:sym typeface="Montserrat"/>
              </a:rPr>
              <a:t>globally optimal solution</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Hence it is considered a </a:t>
            </a:r>
            <a:r>
              <a:rPr b="1" i="0" lang="en-GB" sz="1600" u="none" cap="none" strike="noStrike">
                <a:solidFill>
                  <a:srgbClr val="103452"/>
                </a:solidFill>
                <a:latin typeface="Montserrat"/>
                <a:ea typeface="Montserrat"/>
                <a:cs typeface="Montserrat"/>
                <a:sym typeface="Montserrat"/>
              </a:rPr>
              <a:t>greedy algorithm</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100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It has also been proven to always produce an optimal solution for connected, weighted graphs.</a:t>
            </a:r>
            <a:endParaRPr b="0" i="0" sz="1600" u="none" cap="none" strike="noStrike">
              <a:solidFill>
                <a:srgbClr val="103452"/>
              </a:solidFill>
              <a:latin typeface="Montserrat"/>
              <a:ea typeface="Montserrat"/>
              <a:cs typeface="Montserrat"/>
              <a:sym typeface="Montserrat"/>
            </a:endParaRPr>
          </a:p>
        </p:txBody>
      </p:sp>
      <p:pic>
        <p:nvPicPr>
          <p:cNvPr id="717" name="Google Shape;717;g2c390b49d23_0_534"/>
          <p:cNvPicPr preferRelativeResize="0"/>
          <p:nvPr/>
        </p:nvPicPr>
        <p:blipFill rotWithShape="1">
          <a:blip r:embed="rId5">
            <a:alphaModFix/>
          </a:blip>
          <a:srcRect b="0" l="0" r="0" t="0"/>
          <a:stretch/>
        </p:blipFill>
        <p:spPr>
          <a:xfrm>
            <a:off x="7771575" y="768500"/>
            <a:ext cx="823250" cy="1463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g2c390b49d23_0_54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23" name="Google Shape;723;g2c390b49d23_0_543"/>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Implementation of Graphs</a:t>
            </a:r>
            <a:endParaRPr b="0" i="0" sz="1100" u="none" cap="none" strike="noStrike">
              <a:solidFill>
                <a:srgbClr val="103452"/>
              </a:solidFill>
              <a:latin typeface="Montserrat"/>
              <a:ea typeface="Montserrat"/>
              <a:cs typeface="Montserrat"/>
              <a:sym typeface="Montserrat"/>
            </a:endParaRPr>
          </a:p>
        </p:txBody>
      </p:sp>
      <p:pic>
        <p:nvPicPr>
          <p:cNvPr id="724" name="Google Shape;724;g2c390b49d23_0_54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725" name="Google Shape;725;g2c390b49d23_0_543"/>
          <p:cNvSpPr txBox="1"/>
          <p:nvPr/>
        </p:nvSpPr>
        <p:spPr>
          <a:xfrm>
            <a:off x="941800" y="1012975"/>
            <a:ext cx="7438200" cy="3498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100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The simplest way to implement a graph is using </a:t>
            </a:r>
            <a:r>
              <a:rPr b="1" i="0" lang="en-GB" sz="1500" u="none" cap="none" strike="noStrike">
                <a:solidFill>
                  <a:srgbClr val="103452"/>
                </a:solidFill>
                <a:latin typeface="Montserrat"/>
                <a:ea typeface="Montserrat"/>
                <a:cs typeface="Montserrat"/>
                <a:sym typeface="Montserrat"/>
              </a:rPr>
              <a:t>dictionaries</a:t>
            </a:r>
            <a:r>
              <a:rPr b="0" i="0" lang="en-GB" sz="1500" u="none" cap="none" strike="noStrike">
                <a:solidFill>
                  <a:srgbClr val="103452"/>
                </a:solidFill>
                <a:latin typeface="Montserrat"/>
                <a:ea typeface="Montserrat"/>
                <a:cs typeface="Montserrat"/>
                <a:sym typeface="Montserrat"/>
              </a:rPr>
              <a:t>.</a:t>
            </a:r>
            <a:endParaRPr b="0" i="0" sz="1500" u="none"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1000"/>
              </a:spcBef>
              <a:spcAft>
                <a:spcPts val="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This method can be used for undirected graphs and edge-weighted graphs. </a:t>
            </a:r>
            <a:r>
              <a:rPr b="0" i="0" lang="en-GB" sz="1500" u="sng" cap="none" strike="noStrike">
                <a:solidFill>
                  <a:srgbClr val="103452"/>
                </a:solidFill>
                <a:latin typeface="Montserrat"/>
                <a:ea typeface="Montserrat"/>
                <a:cs typeface="Montserrat"/>
                <a:sym typeface="Montserrat"/>
              </a:rPr>
              <a:t>Can anyone guess how we can do that given the implementation below?</a:t>
            </a:r>
            <a:endParaRPr b="0" i="0" sz="1500" u="sng" cap="none" strike="noStrike">
              <a:solidFill>
                <a:srgbClr val="103452"/>
              </a:solidFill>
              <a:latin typeface="Montserrat"/>
              <a:ea typeface="Montserrat"/>
              <a:cs typeface="Montserrat"/>
              <a:sym typeface="Montserrat"/>
            </a:endParaRPr>
          </a:p>
          <a:p>
            <a:pPr indent="-323850" lvl="0" marL="457200" marR="0" rtl="0" algn="l">
              <a:lnSpc>
                <a:spcPct val="115000"/>
              </a:lnSpc>
              <a:spcBef>
                <a:spcPts val="1000"/>
              </a:spcBef>
              <a:spcAft>
                <a:spcPts val="1000"/>
              </a:spcAft>
              <a:buClr>
                <a:srgbClr val="103452"/>
              </a:buClr>
              <a:buSzPts val="1500"/>
              <a:buFont typeface="Montserrat"/>
              <a:buChar char="●"/>
            </a:pPr>
            <a:r>
              <a:rPr b="0" i="0" lang="en-GB" sz="1500" u="none" cap="none" strike="noStrike">
                <a:solidFill>
                  <a:srgbClr val="103452"/>
                </a:solidFill>
                <a:latin typeface="Montserrat"/>
                <a:ea typeface="Montserrat"/>
                <a:cs typeface="Montserrat"/>
                <a:sym typeface="Montserrat"/>
              </a:rPr>
              <a:t>We can use </a:t>
            </a:r>
            <a:r>
              <a:rPr b="1" i="0" lang="en-GB" sz="1500" u="none" cap="none" strike="noStrike">
                <a:solidFill>
                  <a:srgbClr val="103452"/>
                </a:solidFill>
                <a:latin typeface="Montserrat"/>
                <a:ea typeface="Montserrat"/>
                <a:cs typeface="Montserrat"/>
                <a:sym typeface="Montserrat"/>
              </a:rPr>
              <a:t>recursive functions </a:t>
            </a:r>
            <a:r>
              <a:rPr b="0" i="0" lang="en-GB" sz="1500" u="none" cap="none" strike="noStrike">
                <a:solidFill>
                  <a:srgbClr val="103452"/>
                </a:solidFill>
                <a:latin typeface="Montserrat"/>
                <a:ea typeface="Montserrat"/>
                <a:cs typeface="Montserrat"/>
                <a:sym typeface="Montserrat"/>
              </a:rPr>
              <a:t>to search for paths in the graph.</a:t>
            </a:r>
            <a:endParaRPr b="0" i="0" sz="1500" u="none" cap="none" strike="noStrike">
              <a:solidFill>
                <a:srgbClr val="103452"/>
              </a:solidFill>
              <a:latin typeface="Montserrat"/>
              <a:ea typeface="Montserrat"/>
              <a:cs typeface="Montserrat"/>
              <a:sym typeface="Montserrat"/>
            </a:endParaRPr>
          </a:p>
        </p:txBody>
      </p:sp>
      <p:pic>
        <p:nvPicPr>
          <p:cNvPr id="726" name="Google Shape;726;g2c390b49d23_0_543"/>
          <p:cNvPicPr preferRelativeResize="0"/>
          <p:nvPr/>
        </p:nvPicPr>
        <p:blipFill rotWithShape="1">
          <a:blip r:embed="rId5">
            <a:alphaModFix/>
          </a:blip>
          <a:srcRect b="0" l="0" r="0" t="0"/>
          <a:stretch/>
        </p:blipFill>
        <p:spPr>
          <a:xfrm>
            <a:off x="1470612" y="3062552"/>
            <a:ext cx="6380576" cy="1230925"/>
          </a:xfrm>
          <a:prstGeom prst="rect">
            <a:avLst/>
          </a:prstGeom>
          <a:noFill/>
          <a:ln>
            <a:noFill/>
          </a:ln>
        </p:spPr>
      </p:pic>
      <p:pic>
        <p:nvPicPr>
          <p:cNvPr id="727" name="Google Shape;727;g2c390b49d23_0_543"/>
          <p:cNvPicPr preferRelativeResize="0"/>
          <p:nvPr/>
        </p:nvPicPr>
        <p:blipFill rotWithShape="1">
          <a:blip r:embed="rId6">
            <a:alphaModFix/>
          </a:blip>
          <a:srcRect b="0" l="0" r="0" t="0"/>
          <a:stretch/>
        </p:blipFill>
        <p:spPr>
          <a:xfrm>
            <a:off x="4716725" y="2630200"/>
            <a:ext cx="1377226" cy="8355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g2c390b49d23_1_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33" name="Google Shape;733;g2c390b49d23_1_26"/>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Graph Traversal: BFS</a:t>
            </a:r>
            <a:endParaRPr b="0" i="0" sz="1100" u="none" cap="none" strike="noStrike">
              <a:solidFill>
                <a:srgbClr val="103452"/>
              </a:solidFill>
              <a:latin typeface="Montserrat"/>
              <a:ea typeface="Montserrat"/>
              <a:cs typeface="Montserrat"/>
              <a:sym typeface="Montserrat"/>
            </a:endParaRPr>
          </a:p>
        </p:txBody>
      </p:sp>
      <p:pic>
        <p:nvPicPr>
          <p:cNvPr id="734" name="Google Shape;734;g2c390b49d23_1_2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735" name="Google Shape;735;g2c390b49d23_1_26"/>
          <p:cNvSpPr txBox="1"/>
          <p:nvPr/>
        </p:nvSpPr>
        <p:spPr>
          <a:xfrm>
            <a:off x="1244825" y="1076650"/>
            <a:ext cx="6976500" cy="135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Montserrat"/>
                <a:ea typeface="Montserrat"/>
                <a:cs typeface="Montserrat"/>
                <a:sym typeface="Montserrat"/>
              </a:rPr>
              <a:t>Breadth First Search (BFS) </a:t>
            </a:r>
            <a:r>
              <a:rPr b="0" i="0" lang="en-GB" sz="1500" u="none" cap="none" strike="noStrike">
                <a:solidFill>
                  <a:schemeClr val="dk2"/>
                </a:solidFill>
                <a:latin typeface="Montserrat"/>
                <a:ea typeface="Montserrat"/>
                <a:cs typeface="Montserrat"/>
                <a:sym typeface="Montserrat"/>
              </a:rPr>
              <a:t>is a fundamental graph traversal algorithm. It involves visiting all the connected nodes of a graph in a level-by-level manner. In this article, we will look into the concept of BFS and how it can be applied to graphs effectively</a:t>
            </a:r>
            <a:endParaRPr b="0" i="0" sz="1500" u="none" cap="none" strike="noStrike">
              <a:solidFill>
                <a:schemeClr val="dk2"/>
              </a:solidFill>
              <a:latin typeface="Montserrat"/>
              <a:ea typeface="Montserrat"/>
              <a:cs typeface="Montserrat"/>
              <a:sym typeface="Montserrat"/>
            </a:endParaRPr>
          </a:p>
        </p:txBody>
      </p:sp>
      <p:sp>
        <p:nvSpPr>
          <p:cNvPr id="736" name="Google Shape;736;g2c390b49d23_1_26"/>
          <p:cNvSpPr txBox="1"/>
          <p:nvPr/>
        </p:nvSpPr>
        <p:spPr>
          <a:xfrm>
            <a:off x="1213650" y="2161425"/>
            <a:ext cx="6716700" cy="229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sng" cap="none" strike="noStrike">
                <a:solidFill>
                  <a:srgbClr val="273239"/>
                </a:solidFill>
                <a:highlight>
                  <a:srgbClr val="FFFFFF"/>
                </a:highlight>
                <a:latin typeface="Montserrat"/>
                <a:ea typeface="Montserrat"/>
                <a:cs typeface="Montserrat"/>
                <a:sym typeface="Montserrat"/>
              </a:rPr>
              <a:t>Steps</a:t>
            </a:r>
            <a:r>
              <a:rPr b="0" i="0" lang="en-GB" sz="1500" u="sng" cap="none" strike="noStrike">
                <a:solidFill>
                  <a:srgbClr val="273239"/>
                </a:solidFill>
                <a:highlight>
                  <a:srgbClr val="FFFFFF"/>
                </a:highlight>
                <a:latin typeface="Montserrat"/>
                <a:ea typeface="Montserrat"/>
                <a:cs typeface="Montserrat"/>
                <a:sym typeface="Montserrat"/>
              </a:rPr>
              <a:t>:</a:t>
            </a:r>
            <a:r>
              <a:rPr b="1" i="0" lang="en-GB" sz="1500" u="none" cap="none" strike="noStrike">
                <a:solidFill>
                  <a:srgbClr val="273239"/>
                </a:solidFill>
                <a:highlight>
                  <a:srgbClr val="FFFFFF"/>
                </a:highlight>
                <a:latin typeface="Montserrat"/>
                <a:ea typeface="Montserrat"/>
                <a:cs typeface="Montserrat"/>
                <a:sym typeface="Montserrat"/>
              </a:rPr>
              <a:t> </a:t>
            </a:r>
            <a:endParaRPr b="1" i="0" sz="1500" u="none" cap="none" strike="noStrike">
              <a:solidFill>
                <a:srgbClr val="273239"/>
              </a:solidFill>
              <a:highlight>
                <a:srgbClr val="FFFFFF"/>
              </a:highlight>
              <a:latin typeface="Montserrat"/>
              <a:ea typeface="Montserrat"/>
              <a:cs typeface="Montserrat"/>
              <a:sym typeface="Montserrat"/>
            </a:endParaRPr>
          </a:p>
          <a:p>
            <a:pPr indent="-323850" lvl="0" marL="457200" marR="0" rtl="0" algn="l">
              <a:lnSpc>
                <a:spcPct val="100000"/>
              </a:lnSpc>
              <a:spcBef>
                <a:spcPts val="0"/>
              </a:spcBef>
              <a:spcAft>
                <a:spcPts val="0"/>
              </a:spcAft>
              <a:buClr>
                <a:srgbClr val="273239"/>
              </a:buClr>
              <a:buSzPts val="1500"/>
              <a:buFont typeface="Montserrat"/>
              <a:buAutoNum type="arabicPeriod"/>
            </a:pPr>
            <a:r>
              <a:rPr b="0" i="0" lang="en-GB" sz="1500" u="none" cap="none" strike="noStrike">
                <a:solidFill>
                  <a:srgbClr val="273239"/>
                </a:solidFill>
                <a:highlight>
                  <a:srgbClr val="FFFFFF"/>
                </a:highlight>
                <a:latin typeface="Montserrat"/>
                <a:ea typeface="Montserrat"/>
                <a:cs typeface="Montserrat"/>
                <a:sym typeface="Montserrat"/>
              </a:rPr>
              <a:t>Initialization: Enqueue the starting node into a queue and mark it as visited.</a:t>
            </a:r>
            <a:endParaRPr b="0" i="0" sz="1500" u="none" cap="none" strike="noStrike">
              <a:solidFill>
                <a:srgbClr val="273239"/>
              </a:solidFill>
              <a:highlight>
                <a:srgbClr val="FFFFFF"/>
              </a:highlight>
              <a:latin typeface="Montserrat"/>
              <a:ea typeface="Montserrat"/>
              <a:cs typeface="Montserrat"/>
              <a:sym typeface="Montserrat"/>
            </a:endParaRPr>
          </a:p>
          <a:p>
            <a:pPr indent="-323850" lvl="0" marL="457200" marR="0" rtl="0" algn="l">
              <a:lnSpc>
                <a:spcPct val="100000"/>
              </a:lnSpc>
              <a:spcBef>
                <a:spcPts val="0"/>
              </a:spcBef>
              <a:spcAft>
                <a:spcPts val="0"/>
              </a:spcAft>
              <a:buClr>
                <a:srgbClr val="273239"/>
              </a:buClr>
              <a:buSzPts val="1500"/>
              <a:buFont typeface="Montserrat"/>
              <a:buAutoNum type="arabicPeriod"/>
            </a:pPr>
            <a:r>
              <a:rPr b="0" i="0" lang="en-GB" sz="1500" u="none" cap="none" strike="noStrike">
                <a:solidFill>
                  <a:srgbClr val="273239"/>
                </a:solidFill>
                <a:highlight>
                  <a:srgbClr val="FFFFFF"/>
                </a:highlight>
                <a:latin typeface="Montserrat"/>
                <a:ea typeface="Montserrat"/>
                <a:cs typeface="Montserrat"/>
                <a:sym typeface="Montserrat"/>
              </a:rPr>
              <a:t>Exploration: While the queue is not empty:</a:t>
            </a:r>
            <a:endParaRPr b="0" i="0" sz="1500" u="none" cap="none" strike="noStrike">
              <a:solidFill>
                <a:srgbClr val="273239"/>
              </a:solidFill>
              <a:highlight>
                <a:srgbClr val="FFFFFF"/>
              </a:highlight>
              <a:latin typeface="Montserrat"/>
              <a:ea typeface="Montserrat"/>
              <a:cs typeface="Montserrat"/>
              <a:sym typeface="Montserrat"/>
            </a:endParaRPr>
          </a:p>
          <a:p>
            <a:pPr indent="-323850" lvl="1" marL="914400" marR="0" rtl="0" algn="l">
              <a:lnSpc>
                <a:spcPct val="100000"/>
              </a:lnSpc>
              <a:spcBef>
                <a:spcPts val="0"/>
              </a:spcBef>
              <a:spcAft>
                <a:spcPts val="0"/>
              </a:spcAft>
              <a:buClr>
                <a:srgbClr val="273239"/>
              </a:buClr>
              <a:buSzPts val="1500"/>
              <a:buFont typeface="Montserrat"/>
              <a:buAutoNum type="alphaLcPeriod"/>
            </a:pPr>
            <a:r>
              <a:rPr b="0" i="0" lang="en-GB" sz="1500" u="none" cap="none" strike="noStrike">
                <a:solidFill>
                  <a:srgbClr val="273239"/>
                </a:solidFill>
                <a:highlight>
                  <a:srgbClr val="FFFFFF"/>
                </a:highlight>
                <a:latin typeface="Montserrat"/>
                <a:ea typeface="Montserrat"/>
                <a:cs typeface="Montserrat"/>
                <a:sym typeface="Montserrat"/>
              </a:rPr>
              <a:t>Dequeue a node from the queue and visit it (e.g., print its value).</a:t>
            </a:r>
            <a:endParaRPr b="0" i="0" sz="1500" u="none" cap="none" strike="noStrike">
              <a:solidFill>
                <a:srgbClr val="273239"/>
              </a:solidFill>
              <a:highlight>
                <a:srgbClr val="FFFFFF"/>
              </a:highlight>
              <a:latin typeface="Montserrat"/>
              <a:ea typeface="Montserrat"/>
              <a:cs typeface="Montserrat"/>
              <a:sym typeface="Montserrat"/>
            </a:endParaRPr>
          </a:p>
          <a:p>
            <a:pPr indent="-323850" lvl="1" marL="914400" marR="0" rtl="0" algn="l">
              <a:lnSpc>
                <a:spcPct val="100000"/>
              </a:lnSpc>
              <a:spcBef>
                <a:spcPts val="0"/>
              </a:spcBef>
              <a:spcAft>
                <a:spcPts val="0"/>
              </a:spcAft>
              <a:buClr>
                <a:srgbClr val="273239"/>
              </a:buClr>
              <a:buSzPts val="1500"/>
              <a:buFont typeface="Montserrat"/>
              <a:buAutoNum type="alphaLcPeriod"/>
            </a:pPr>
            <a:r>
              <a:rPr b="0" i="0" lang="en-GB" sz="1500" u="none" cap="none" strike="noStrike">
                <a:solidFill>
                  <a:srgbClr val="273239"/>
                </a:solidFill>
                <a:highlight>
                  <a:srgbClr val="FFFFFF"/>
                </a:highlight>
                <a:latin typeface="Montserrat"/>
                <a:ea typeface="Montserrat"/>
                <a:cs typeface="Montserrat"/>
                <a:sym typeface="Montserrat"/>
              </a:rPr>
              <a:t>For each unvisited</a:t>
            </a:r>
            <a:r>
              <a:rPr b="1" i="0" lang="en-GB" sz="1500" u="none" cap="none" strike="noStrike">
                <a:solidFill>
                  <a:srgbClr val="273239"/>
                </a:solidFill>
                <a:highlight>
                  <a:srgbClr val="00FF00"/>
                </a:highlight>
                <a:latin typeface="Montserrat"/>
                <a:ea typeface="Montserrat"/>
                <a:cs typeface="Montserrat"/>
                <a:sym typeface="Montserrat"/>
              </a:rPr>
              <a:t> neighbor of the dequeued node</a:t>
            </a:r>
            <a:r>
              <a:rPr b="0" i="0" lang="en-GB" sz="1500" u="none" cap="none" strike="noStrike">
                <a:solidFill>
                  <a:srgbClr val="273239"/>
                </a:solidFill>
                <a:highlight>
                  <a:srgbClr val="FFFFFF"/>
                </a:highlight>
                <a:latin typeface="Montserrat"/>
                <a:ea typeface="Montserrat"/>
                <a:cs typeface="Montserrat"/>
                <a:sym typeface="Montserrat"/>
              </a:rPr>
              <a:t>:</a:t>
            </a:r>
            <a:endParaRPr b="0" i="0" sz="1500" u="none" cap="none" strike="noStrike">
              <a:solidFill>
                <a:srgbClr val="273239"/>
              </a:solidFill>
              <a:highlight>
                <a:srgbClr val="FFFFFF"/>
              </a:highlight>
              <a:latin typeface="Montserrat"/>
              <a:ea typeface="Montserrat"/>
              <a:cs typeface="Montserrat"/>
              <a:sym typeface="Montserrat"/>
            </a:endParaRPr>
          </a:p>
          <a:p>
            <a:pPr indent="-323850" lvl="2" marL="1371600" marR="0" rtl="0" algn="l">
              <a:lnSpc>
                <a:spcPct val="100000"/>
              </a:lnSpc>
              <a:spcBef>
                <a:spcPts val="0"/>
              </a:spcBef>
              <a:spcAft>
                <a:spcPts val="0"/>
              </a:spcAft>
              <a:buClr>
                <a:srgbClr val="273239"/>
              </a:buClr>
              <a:buSzPts val="1500"/>
              <a:buFont typeface="Montserrat"/>
              <a:buAutoNum type="romanLcPeriod"/>
            </a:pPr>
            <a:r>
              <a:rPr b="0" i="0" lang="en-GB" sz="1500" u="none" cap="none" strike="noStrike">
                <a:solidFill>
                  <a:srgbClr val="273239"/>
                </a:solidFill>
                <a:highlight>
                  <a:srgbClr val="FFFFFF"/>
                </a:highlight>
                <a:latin typeface="Montserrat"/>
                <a:ea typeface="Montserrat"/>
                <a:cs typeface="Montserrat"/>
                <a:sym typeface="Montserrat"/>
              </a:rPr>
              <a:t>Enqueue the neighbor into the queue.	</a:t>
            </a:r>
            <a:endParaRPr b="0" i="0" sz="1500" u="none" cap="none" strike="noStrike">
              <a:solidFill>
                <a:srgbClr val="273239"/>
              </a:solidFill>
              <a:highlight>
                <a:srgbClr val="FFFFFF"/>
              </a:highlight>
              <a:latin typeface="Montserrat"/>
              <a:ea typeface="Montserrat"/>
              <a:cs typeface="Montserrat"/>
              <a:sym typeface="Montserrat"/>
            </a:endParaRPr>
          </a:p>
          <a:p>
            <a:pPr indent="-323850" lvl="2" marL="1371600" marR="0" rtl="0" algn="l">
              <a:lnSpc>
                <a:spcPct val="100000"/>
              </a:lnSpc>
              <a:spcBef>
                <a:spcPts val="0"/>
              </a:spcBef>
              <a:spcAft>
                <a:spcPts val="0"/>
              </a:spcAft>
              <a:buClr>
                <a:srgbClr val="273239"/>
              </a:buClr>
              <a:buSzPts val="1500"/>
              <a:buFont typeface="Montserrat"/>
              <a:buAutoNum type="romanLcPeriod"/>
            </a:pPr>
            <a:r>
              <a:rPr b="0" i="0" lang="en-GB" sz="1500" u="none" cap="none" strike="noStrike">
                <a:solidFill>
                  <a:srgbClr val="273239"/>
                </a:solidFill>
                <a:highlight>
                  <a:srgbClr val="FFFFFF"/>
                </a:highlight>
                <a:latin typeface="Montserrat"/>
                <a:ea typeface="Montserrat"/>
                <a:cs typeface="Montserrat"/>
                <a:sym typeface="Montserrat"/>
              </a:rPr>
              <a:t>Mark the neighbor as visited.</a:t>
            </a:r>
            <a:endParaRPr b="0" i="0" sz="1500" u="none" cap="none" strike="noStrike">
              <a:solidFill>
                <a:srgbClr val="273239"/>
              </a:solidFill>
              <a:highlight>
                <a:srgbClr val="FFFFFF"/>
              </a:highlight>
              <a:latin typeface="Montserrat"/>
              <a:ea typeface="Montserrat"/>
              <a:cs typeface="Montserrat"/>
              <a:sym typeface="Montserrat"/>
            </a:endParaRPr>
          </a:p>
          <a:p>
            <a:pPr indent="-323850" lvl="0" marL="457200" marR="0" rtl="0" algn="l">
              <a:lnSpc>
                <a:spcPct val="100000"/>
              </a:lnSpc>
              <a:spcBef>
                <a:spcPts val="0"/>
              </a:spcBef>
              <a:spcAft>
                <a:spcPts val="0"/>
              </a:spcAft>
              <a:buClr>
                <a:srgbClr val="273239"/>
              </a:buClr>
              <a:buSzPts val="1500"/>
              <a:buFont typeface="Montserrat"/>
              <a:buAutoNum type="arabicPeriod"/>
            </a:pPr>
            <a:r>
              <a:rPr b="0" i="0" lang="en-GB" sz="1500" u="none" cap="none" strike="noStrike">
                <a:solidFill>
                  <a:srgbClr val="273239"/>
                </a:solidFill>
                <a:highlight>
                  <a:srgbClr val="FFFFFF"/>
                </a:highlight>
                <a:latin typeface="Montserrat"/>
                <a:ea typeface="Montserrat"/>
                <a:cs typeface="Montserrat"/>
                <a:sym typeface="Montserrat"/>
              </a:rPr>
              <a:t>Termination: Repeat step 2 until the queue is empty.</a:t>
            </a:r>
            <a:endParaRPr b="0" i="0" sz="1500" u="none" cap="none" strike="noStrike">
              <a:solidFill>
                <a:srgbClr val="273239"/>
              </a:solidFill>
              <a:highlight>
                <a:srgbClr val="FFFFFF"/>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g2c390b49d23_1_3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42" name="Google Shape;742;g2c390b49d23_1_37"/>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Graph Traversal: BFS</a:t>
            </a:r>
            <a:endParaRPr b="0" i="0" sz="1100" u="none" cap="none" strike="noStrike">
              <a:solidFill>
                <a:srgbClr val="103452"/>
              </a:solidFill>
              <a:latin typeface="Montserrat"/>
              <a:ea typeface="Montserrat"/>
              <a:cs typeface="Montserrat"/>
              <a:sym typeface="Montserrat"/>
            </a:endParaRPr>
          </a:p>
        </p:txBody>
      </p:sp>
      <p:pic>
        <p:nvPicPr>
          <p:cNvPr id="743" name="Google Shape;743;g2c390b49d23_1_37"/>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descr="#graph #tree #learn #algorithm #bfs" id="744" name="Google Shape;744;g2c390b49d23_1_37" title="BFS | Breadth First Search  #animation">
            <a:hlinkClick r:id="rId5"/>
          </p:cNvPr>
          <p:cNvPicPr preferRelativeResize="0"/>
          <p:nvPr/>
        </p:nvPicPr>
        <p:blipFill rotWithShape="1">
          <a:blip r:embed="rId6">
            <a:alphaModFix/>
          </a:blip>
          <a:srcRect b="0" l="0" r="0" t="0"/>
          <a:stretch/>
        </p:blipFill>
        <p:spPr>
          <a:xfrm>
            <a:off x="1508400" y="1116000"/>
            <a:ext cx="6127200" cy="344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g2c390b49d23_1_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50" name="Google Shape;750;g2c390b49d23_1_0"/>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Graph Traversal: DFS</a:t>
            </a:r>
            <a:endParaRPr b="0" i="0" sz="1100" u="none" cap="none" strike="noStrike">
              <a:solidFill>
                <a:srgbClr val="103452"/>
              </a:solidFill>
              <a:latin typeface="Montserrat"/>
              <a:ea typeface="Montserrat"/>
              <a:cs typeface="Montserrat"/>
              <a:sym typeface="Montserrat"/>
            </a:endParaRPr>
          </a:p>
        </p:txBody>
      </p:sp>
      <p:pic>
        <p:nvPicPr>
          <p:cNvPr id="751" name="Google Shape;751;g2c390b49d23_1_0"/>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752" name="Google Shape;752;g2c390b49d23_1_0"/>
          <p:cNvSpPr txBox="1"/>
          <p:nvPr/>
        </p:nvSpPr>
        <p:spPr>
          <a:xfrm>
            <a:off x="1244825" y="912475"/>
            <a:ext cx="6976500" cy="135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Montserrat"/>
                <a:ea typeface="Montserrat"/>
                <a:cs typeface="Montserrat"/>
                <a:sym typeface="Montserrat"/>
              </a:rPr>
              <a:t>Depth First Traversal</a:t>
            </a:r>
            <a:r>
              <a:rPr b="0" i="0" lang="en-GB" sz="1500" u="none" cap="none" strike="noStrike">
                <a:solidFill>
                  <a:schemeClr val="dk2"/>
                </a:solidFill>
                <a:latin typeface="Montserrat"/>
                <a:ea typeface="Montserrat"/>
                <a:cs typeface="Montserrat"/>
                <a:sym typeface="Montserrat"/>
              </a:rPr>
              <a:t> (or DFS) for a graph is similar to Depth First Traversal of a tree. The only catch here is, that, unlike trees, graphs may contain cycles (a node may be visited twice). To avoid processing a node more than once, use a boolean visited array. A graph can have more than one DFS traversal.</a:t>
            </a:r>
            <a:endParaRPr b="0" i="0" sz="1500" u="none" cap="none" strike="noStrike">
              <a:solidFill>
                <a:schemeClr val="dk2"/>
              </a:solidFill>
              <a:latin typeface="Montserrat"/>
              <a:ea typeface="Montserrat"/>
              <a:cs typeface="Montserrat"/>
              <a:sym typeface="Montserrat"/>
            </a:endParaRPr>
          </a:p>
        </p:txBody>
      </p:sp>
      <p:sp>
        <p:nvSpPr>
          <p:cNvPr id="753" name="Google Shape;753;g2c390b49d23_1_0"/>
          <p:cNvSpPr txBox="1"/>
          <p:nvPr/>
        </p:nvSpPr>
        <p:spPr>
          <a:xfrm>
            <a:off x="1213650" y="2161425"/>
            <a:ext cx="6716700" cy="229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sng" cap="none" strike="noStrike">
                <a:solidFill>
                  <a:srgbClr val="273239"/>
                </a:solidFill>
                <a:highlight>
                  <a:srgbClr val="FFFFFF"/>
                </a:highlight>
                <a:latin typeface="Montserrat"/>
                <a:ea typeface="Montserrat"/>
                <a:cs typeface="Montserrat"/>
                <a:sym typeface="Montserrat"/>
              </a:rPr>
              <a:t>Steps</a:t>
            </a:r>
            <a:r>
              <a:rPr b="0" i="0" lang="en-GB" sz="1500" u="sng" cap="none" strike="noStrike">
                <a:solidFill>
                  <a:srgbClr val="273239"/>
                </a:solidFill>
                <a:highlight>
                  <a:srgbClr val="FFFFFF"/>
                </a:highlight>
                <a:latin typeface="Montserrat"/>
                <a:ea typeface="Montserrat"/>
                <a:cs typeface="Montserrat"/>
                <a:sym typeface="Montserrat"/>
              </a:rPr>
              <a:t>:</a:t>
            </a:r>
            <a:r>
              <a:rPr b="1" i="0" lang="en-GB" sz="1500" u="none" cap="none" strike="noStrike">
                <a:solidFill>
                  <a:srgbClr val="273239"/>
                </a:solidFill>
                <a:highlight>
                  <a:srgbClr val="FFFFFF"/>
                </a:highlight>
                <a:latin typeface="Montserrat"/>
                <a:ea typeface="Montserrat"/>
                <a:cs typeface="Montserrat"/>
                <a:sym typeface="Montserrat"/>
              </a:rPr>
              <a:t> </a:t>
            </a:r>
            <a:endParaRPr b="1" i="0" sz="1500" u="none" cap="none" strike="noStrike">
              <a:solidFill>
                <a:srgbClr val="273239"/>
              </a:solidFill>
              <a:highlight>
                <a:srgbClr val="FFFFFF"/>
              </a:highlight>
              <a:latin typeface="Montserrat"/>
              <a:ea typeface="Montserrat"/>
              <a:cs typeface="Montserrat"/>
              <a:sym typeface="Montserrat"/>
            </a:endParaRPr>
          </a:p>
          <a:p>
            <a:pPr indent="-323850" lvl="0" marL="457200" marR="0" rtl="0" algn="l">
              <a:lnSpc>
                <a:spcPct val="100000"/>
              </a:lnSpc>
              <a:spcBef>
                <a:spcPts val="0"/>
              </a:spcBef>
              <a:spcAft>
                <a:spcPts val="0"/>
              </a:spcAft>
              <a:buClr>
                <a:srgbClr val="273239"/>
              </a:buClr>
              <a:buSzPts val="1500"/>
              <a:buFont typeface="Montserrat"/>
              <a:buAutoNum type="arabicPeriod"/>
            </a:pPr>
            <a:r>
              <a:rPr b="0" i="0" lang="en-GB" sz="1500" u="none" cap="none" strike="noStrike">
                <a:solidFill>
                  <a:srgbClr val="273239"/>
                </a:solidFill>
                <a:highlight>
                  <a:srgbClr val="FFFFFF"/>
                </a:highlight>
                <a:latin typeface="Montserrat"/>
                <a:ea typeface="Montserrat"/>
                <a:cs typeface="Montserrat"/>
                <a:sym typeface="Montserrat"/>
              </a:rPr>
              <a:t>Start by putting any one of the graph's vertices on top of a stack.</a:t>
            </a:r>
            <a:endParaRPr b="0" i="0" sz="1500" u="none" cap="none" strike="noStrike">
              <a:solidFill>
                <a:srgbClr val="273239"/>
              </a:solidFill>
              <a:highlight>
                <a:srgbClr val="FFFFFF"/>
              </a:highlight>
              <a:latin typeface="Montserrat"/>
              <a:ea typeface="Montserrat"/>
              <a:cs typeface="Montserrat"/>
              <a:sym typeface="Montserrat"/>
            </a:endParaRPr>
          </a:p>
          <a:p>
            <a:pPr indent="-323850" lvl="0" marL="457200" marR="0" rtl="0" algn="l">
              <a:lnSpc>
                <a:spcPct val="100000"/>
              </a:lnSpc>
              <a:spcBef>
                <a:spcPts val="0"/>
              </a:spcBef>
              <a:spcAft>
                <a:spcPts val="0"/>
              </a:spcAft>
              <a:buClr>
                <a:srgbClr val="273239"/>
              </a:buClr>
              <a:buSzPts val="1500"/>
              <a:buFont typeface="Montserrat"/>
              <a:buAutoNum type="arabicPeriod"/>
            </a:pPr>
            <a:r>
              <a:rPr b="0" i="0" lang="en-GB" sz="1500" u="none" cap="none" strike="noStrike">
                <a:solidFill>
                  <a:srgbClr val="273239"/>
                </a:solidFill>
                <a:highlight>
                  <a:srgbClr val="FFFFFF"/>
                </a:highlight>
                <a:latin typeface="Montserrat"/>
                <a:ea typeface="Montserrat"/>
                <a:cs typeface="Montserrat"/>
                <a:sym typeface="Montserrat"/>
              </a:rPr>
              <a:t>Take the top item of the stack and add it to the visited list.</a:t>
            </a:r>
            <a:endParaRPr b="0" i="0" sz="1500" u="none" cap="none" strike="noStrike">
              <a:solidFill>
                <a:srgbClr val="273239"/>
              </a:solidFill>
              <a:highlight>
                <a:srgbClr val="FFFFFF"/>
              </a:highlight>
              <a:latin typeface="Montserrat"/>
              <a:ea typeface="Montserrat"/>
              <a:cs typeface="Montserrat"/>
              <a:sym typeface="Montserrat"/>
            </a:endParaRPr>
          </a:p>
          <a:p>
            <a:pPr indent="-323850" lvl="0" marL="457200" marR="0" rtl="0" algn="l">
              <a:lnSpc>
                <a:spcPct val="100000"/>
              </a:lnSpc>
              <a:spcBef>
                <a:spcPts val="0"/>
              </a:spcBef>
              <a:spcAft>
                <a:spcPts val="0"/>
              </a:spcAft>
              <a:buClr>
                <a:srgbClr val="273239"/>
              </a:buClr>
              <a:buSzPts val="1500"/>
              <a:buFont typeface="Montserrat"/>
              <a:buAutoNum type="arabicPeriod"/>
            </a:pPr>
            <a:r>
              <a:rPr b="0" i="0" lang="en-GB" sz="1500" u="none" cap="none" strike="noStrike">
                <a:solidFill>
                  <a:srgbClr val="273239"/>
                </a:solidFill>
                <a:highlight>
                  <a:srgbClr val="FFFFFF"/>
                </a:highlight>
                <a:latin typeface="Montserrat"/>
                <a:ea typeface="Montserrat"/>
                <a:cs typeface="Montserrat"/>
                <a:sym typeface="Montserrat"/>
              </a:rPr>
              <a:t>Create a list of that vertex's adjacent nodes. Add the ones which aren't in the visited list to the top of the stack.</a:t>
            </a:r>
            <a:endParaRPr b="0" i="0" sz="1500" u="none" cap="none" strike="noStrike">
              <a:solidFill>
                <a:srgbClr val="273239"/>
              </a:solidFill>
              <a:highlight>
                <a:srgbClr val="FFFFFF"/>
              </a:highlight>
              <a:latin typeface="Montserrat"/>
              <a:ea typeface="Montserrat"/>
              <a:cs typeface="Montserrat"/>
              <a:sym typeface="Montserrat"/>
            </a:endParaRPr>
          </a:p>
          <a:p>
            <a:pPr indent="-323850" lvl="0" marL="457200" marR="0" rtl="0" algn="l">
              <a:lnSpc>
                <a:spcPct val="100000"/>
              </a:lnSpc>
              <a:spcBef>
                <a:spcPts val="0"/>
              </a:spcBef>
              <a:spcAft>
                <a:spcPts val="0"/>
              </a:spcAft>
              <a:buClr>
                <a:srgbClr val="273239"/>
              </a:buClr>
              <a:buSzPts val="1500"/>
              <a:buFont typeface="Montserrat"/>
              <a:buAutoNum type="arabicPeriod"/>
            </a:pPr>
            <a:r>
              <a:rPr b="0" i="0" lang="en-GB" sz="1500" u="none" cap="none" strike="noStrike">
                <a:solidFill>
                  <a:srgbClr val="273239"/>
                </a:solidFill>
                <a:highlight>
                  <a:srgbClr val="FFFFFF"/>
                </a:highlight>
                <a:latin typeface="Montserrat"/>
                <a:ea typeface="Montserrat"/>
                <a:cs typeface="Montserrat"/>
                <a:sym typeface="Montserrat"/>
              </a:rPr>
              <a:t>Keep repeating steps 2 and 3 until the stack is empty.</a:t>
            </a:r>
            <a:endParaRPr b="0" i="0" sz="1500" u="none" cap="none" strike="noStrike">
              <a:solidFill>
                <a:srgbClr val="273239"/>
              </a:solidFill>
              <a:highlight>
                <a:srgbClr val="FFFFFF"/>
              </a:highlight>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g2c390b49d23_1_4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59" name="Google Shape;759;g2c390b49d23_1_46"/>
          <p:cNvSpPr txBox="1"/>
          <p:nvPr/>
        </p:nvSpPr>
        <p:spPr>
          <a:xfrm>
            <a:off x="749050" y="430150"/>
            <a:ext cx="7823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Graph Traversal: DFS</a:t>
            </a:r>
            <a:endParaRPr b="0" i="0" sz="1100" u="none" cap="none" strike="noStrike">
              <a:solidFill>
                <a:srgbClr val="103452"/>
              </a:solidFill>
              <a:latin typeface="Montserrat"/>
              <a:ea typeface="Montserrat"/>
              <a:cs typeface="Montserrat"/>
              <a:sym typeface="Montserrat"/>
            </a:endParaRPr>
          </a:p>
        </p:txBody>
      </p:sp>
      <p:pic>
        <p:nvPicPr>
          <p:cNvPr id="760" name="Google Shape;760;g2c390b49d23_1_46"/>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descr="#graph #dfs #depthfirstsearch" id="761" name="Google Shape;761;g2c390b49d23_1_46" title="DFS | Depth First Search  #animation">
            <a:hlinkClick r:id="rId5"/>
          </p:cNvPr>
          <p:cNvPicPr preferRelativeResize="0"/>
          <p:nvPr/>
        </p:nvPicPr>
        <p:blipFill rotWithShape="1">
          <a:blip r:embed="rId6">
            <a:alphaModFix/>
          </a:blip>
          <a:srcRect b="0" l="0" r="0" t="0"/>
          <a:stretch/>
        </p:blipFill>
        <p:spPr>
          <a:xfrm>
            <a:off x="1508400" y="1116000"/>
            <a:ext cx="6127200" cy="344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5" name="Shape 765"/>
        <p:cNvGrpSpPr/>
        <p:nvPr/>
      </p:nvGrpSpPr>
      <p:grpSpPr>
        <a:xfrm>
          <a:off x="0" y="0"/>
          <a:ext cx="0" cy="0"/>
          <a:chOff x="0" y="0"/>
          <a:chExt cx="0" cy="0"/>
        </a:xfrm>
      </p:grpSpPr>
      <p:pic>
        <p:nvPicPr>
          <p:cNvPr id="766" name="Google Shape;766;g2c392f46285_2_0"/>
          <p:cNvPicPr preferRelativeResize="0"/>
          <p:nvPr/>
        </p:nvPicPr>
        <p:blipFill rotWithShape="1">
          <a:blip r:embed="rId3">
            <a:alphaModFix/>
          </a:blip>
          <a:srcRect b="0" l="0" r="0" t="0"/>
          <a:stretch/>
        </p:blipFill>
        <p:spPr>
          <a:xfrm>
            <a:off x="0" y="0"/>
            <a:ext cx="9144000" cy="5143505"/>
          </a:xfrm>
          <a:prstGeom prst="rect">
            <a:avLst/>
          </a:prstGeom>
          <a:noFill/>
          <a:ln>
            <a:noFill/>
          </a:ln>
        </p:spPr>
      </p:pic>
      <p:pic>
        <p:nvPicPr>
          <p:cNvPr id="767" name="Google Shape;767;g2c392f46285_2_0"/>
          <p:cNvPicPr preferRelativeResize="0"/>
          <p:nvPr/>
        </p:nvPicPr>
        <p:blipFill rotWithShape="1">
          <a:blip r:embed="rId4">
            <a:alphaModFix/>
          </a:blip>
          <a:srcRect b="0" l="0" r="0" t="0"/>
          <a:stretch/>
        </p:blipFill>
        <p:spPr>
          <a:xfrm>
            <a:off x="8769" y="0"/>
            <a:ext cx="9126462" cy="5143499"/>
          </a:xfrm>
          <a:prstGeom prst="rect">
            <a:avLst/>
          </a:prstGeom>
          <a:noFill/>
          <a:ln>
            <a:noFill/>
          </a:ln>
        </p:spPr>
      </p:pic>
      <p:sp>
        <p:nvSpPr>
          <p:cNvPr id="768" name="Google Shape;768;g2c392f46285_2_0"/>
          <p:cNvSpPr txBox="1"/>
          <p:nvPr/>
        </p:nvSpPr>
        <p:spPr>
          <a:xfrm>
            <a:off x="6045030" y="194625"/>
            <a:ext cx="4862400" cy="1038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Thank you </a:t>
            </a:r>
            <a:endParaRPr b="1" i="0" sz="34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for joining us</a:t>
            </a:r>
            <a:endParaRPr b="1" i="0" sz="3400" u="none" cap="none" strike="noStrike">
              <a:solidFill>
                <a:srgbClr val="FFFFFF"/>
              </a:solidFill>
              <a:latin typeface="Poppins"/>
              <a:ea typeface="Poppins"/>
              <a:cs typeface="Poppins"/>
              <a:sym typeface="Poppins"/>
            </a:endParaRPr>
          </a:p>
        </p:txBody>
      </p:sp>
      <p:sp>
        <p:nvSpPr>
          <p:cNvPr id="769" name="Google Shape;769;g2c392f46285_2_0"/>
          <p:cNvSpPr txBox="1"/>
          <p:nvPr/>
        </p:nvSpPr>
        <p:spPr>
          <a:xfrm>
            <a:off x="3998775" y="1745750"/>
            <a:ext cx="5256000" cy="1908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120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Take regular breaks</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Stay hydrated</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Avoid prolonged screen time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Practice good posture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Get regular exercise</a:t>
            </a:r>
            <a:endParaRPr b="0" i="0" sz="2000" u="none" cap="none" strike="noStrike">
              <a:solidFill>
                <a:srgbClr val="C4A542"/>
              </a:solidFill>
              <a:latin typeface="Poppins Medium"/>
              <a:ea typeface="Poppins Medium"/>
              <a:cs typeface="Poppins Medium"/>
              <a:sym typeface="Poppins Medium"/>
            </a:endParaRPr>
          </a:p>
        </p:txBody>
      </p:sp>
      <p:pic>
        <p:nvPicPr>
          <p:cNvPr id="770" name="Google Shape;770;g2c392f46285_2_0"/>
          <p:cNvPicPr preferRelativeResize="0"/>
          <p:nvPr/>
        </p:nvPicPr>
        <p:blipFill rotWithShape="1">
          <a:blip r:embed="rId5">
            <a:alphaModFix/>
          </a:blip>
          <a:srcRect b="0" l="0" r="0" t="0"/>
          <a:stretch/>
        </p:blipFill>
        <p:spPr>
          <a:xfrm>
            <a:off x="2994075" y="326275"/>
            <a:ext cx="2176748" cy="427250"/>
          </a:xfrm>
          <a:prstGeom prst="rect">
            <a:avLst/>
          </a:prstGeom>
          <a:noFill/>
          <a:ln>
            <a:noFill/>
          </a:ln>
        </p:spPr>
      </p:pic>
      <p:sp>
        <p:nvSpPr>
          <p:cNvPr id="771" name="Google Shape;771;g2c392f46285_2_0"/>
          <p:cNvSpPr txBox="1"/>
          <p:nvPr/>
        </p:nvSpPr>
        <p:spPr>
          <a:xfrm>
            <a:off x="3808475" y="3869750"/>
            <a:ext cx="4435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1" lang="en-GB" sz="1600" u="none" cap="none" strike="noStrike">
                <a:solidFill>
                  <a:schemeClr val="lt1"/>
                </a:solidFill>
                <a:latin typeface="Spectral"/>
                <a:ea typeface="Spectral"/>
                <a:cs typeface="Spectral"/>
                <a:sym typeface="Spectral"/>
              </a:rPr>
              <a:t>“With great power comes great responsibility”</a:t>
            </a:r>
            <a:endParaRPr b="1" i="1" sz="1600" u="none" cap="none" strike="noStrike">
              <a:solidFill>
                <a:schemeClr val="lt1"/>
              </a:solidFill>
              <a:latin typeface="Spectral"/>
              <a:ea typeface="Spectral"/>
              <a:cs typeface="Spectral"/>
              <a:sym typeface="Spectral"/>
            </a:endParaRPr>
          </a:p>
        </p:txBody>
      </p:sp>
      <p:cxnSp>
        <p:nvCxnSpPr>
          <p:cNvPr id="772" name="Google Shape;772;g2c392f46285_2_0"/>
          <p:cNvCxnSpPr/>
          <p:nvPr/>
        </p:nvCxnSpPr>
        <p:spPr>
          <a:xfrm>
            <a:off x="3603775" y="4277925"/>
            <a:ext cx="4435800" cy="8100"/>
          </a:xfrm>
          <a:prstGeom prst="straightConnector1">
            <a:avLst/>
          </a:prstGeom>
          <a:noFill/>
          <a:ln cap="flat" cmpd="sng" w="9525">
            <a:solidFill>
              <a:srgbClr val="C4A542"/>
            </a:solidFill>
            <a:prstDash val="solid"/>
            <a:round/>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6" name="Shape 776"/>
        <p:cNvGrpSpPr/>
        <p:nvPr/>
      </p:nvGrpSpPr>
      <p:grpSpPr>
        <a:xfrm>
          <a:off x="0" y="0"/>
          <a:ext cx="0" cy="0"/>
          <a:chOff x="0" y="0"/>
          <a:chExt cx="0" cy="0"/>
        </a:xfrm>
      </p:grpSpPr>
      <p:pic>
        <p:nvPicPr>
          <p:cNvPr id="777" name="Google Shape;777;p56"/>
          <p:cNvPicPr preferRelativeResize="0"/>
          <p:nvPr/>
        </p:nvPicPr>
        <p:blipFill rotWithShape="1">
          <a:blip r:embed="rId4">
            <a:alphaModFix/>
          </a:blip>
          <a:srcRect b="0" l="0" r="0" t="0"/>
          <a:stretch/>
        </p:blipFill>
        <p:spPr>
          <a:xfrm>
            <a:off x="0" y="-12"/>
            <a:ext cx="9144000" cy="5143516"/>
          </a:xfrm>
          <a:prstGeom prst="rect">
            <a:avLst/>
          </a:prstGeom>
          <a:noFill/>
          <a:ln>
            <a:noFill/>
          </a:ln>
        </p:spPr>
      </p:pic>
      <p:sp>
        <p:nvSpPr>
          <p:cNvPr id="778" name="Google Shape;778;p56"/>
          <p:cNvSpPr txBox="1"/>
          <p:nvPr/>
        </p:nvSpPr>
        <p:spPr>
          <a:xfrm>
            <a:off x="740650" y="1313213"/>
            <a:ext cx="7481100" cy="830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FFFFFF"/>
                </a:solidFill>
                <a:latin typeface="Montserrat"/>
                <a:ea typeface="Montserrat"/>
                <a:cs typeface="Montserrat"/>
                <a:sym typeface="Montserrat"/>
              </a:rPr>
              <a:t>Questions and Answers</a:t>
            </a:r>
            <a:endParaRPr b="1" i="0" sz="3000" u="none" cap="none" strike="noStrike">
              <a:solidFill>
                <a:srgbClr val="FFFFFF"/>
              </a:solidFill>
              <a:latin typeface="Montserrat"/>
              <a:ea typeface="Montserrat"/>
              <a:cs typeface="Montserrat"/>
              <a:sym typeface="Montserrat"/>
            </a:endParaRPr>
          </a:p>
        </p:txBody>
      </p:sp>
      <p:sp>
        <p:nvSpPr>
          <p:cNvPr id="779" name="Google Shape;779;p56"/>
          <p:cNvSpPr txBox="1"/>
          <p:nvPr/>
        </p:nvSpPr>
        <p:spPr>
          <a:xfrm>
            <a:off x="1614175" y="2194350"/>
            <a:ext cx="5521200" cy="37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chemeClr val="lt1"/>
                </a:solidFill>
                <a:latin typeface="Montserrat SemiBold"/>
                <a:ea typeface="Montserrat SemiBold"/>
                <a:cs typeface="Montserrat SemiBold"/>
                <a:sym typeface="Montserrat SemiBold"/>
              </a:rPr>
              <a:t>Questions around </a:t>
            </a:r>
            <a:r>
              <a:rPr b="1" lang="en-GB" sz="1500">
                <a:solidFill>
                  <a:schemeClr val="lt1"/>
                </a:solidFill>
                <a:latin typeface="Montserrat SemiBold"/>
                <a:ea typeface="Montserrat SemiBold"/>
                <a:cs typeface="Montserrat SemiBold"/>
                <a:sym typeface="Montserrat SemiBold"/>
              </a:rPr>
              <a:t>Non-Linear Data Structures Part 2</a:t>
            </a:r>
            <a:endParaRPr b="1" i="0" sz="1500" u="none" cap="none" strike="noStrik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2c392f46285_1_103"/>
          <p:cNvPicPr preferRelativeResize="0"/>
          <p:nvPr/>
        </p:nvPicPr>
        <p:blipFill rotWithShape="1">
          <a:blip r:embed="rId3">
            <a:alphaModFix/>
          </a:blip>
          <a:srcRect b="-24192" l="-1700" r="1699" t="62820"/>
          <a:stretch/>
        </p:blipFill>
        <p:spPr>
          <a:xfrm>
            <a:off x="-160222" y="-1"/>
            <a:ext cx="9304222" cy="3335613"/>
          </a:xfrm>
          <a:prstGeom prst="rect">
            <a:avLst/>
          </a:prstGeom>
          <a:noFill/>
          <a:ln>
            <a:noFill/>
          </a:ln>
        </p:spPr>
      </p:pic>
      <p:pic>
        <p:nvPicPr>
          <p:cNvPr descr="URL-WHITE.png" id="138" name="Google Shape;138;g2c392f46285_1_103">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139" name="Google Shape;139;g2c392f46285_1_103"/>
          <p:cNvSpPr txBox="1"/>
          <p:nvPr/>
        </p:nvSpPr>
        <p:spPr>
          <a:xfrm>
            <a:off x="1307688" y="2138450"/>
            <a:ext cx="6528600" cy="21777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t/>
            </a:r>
            <a:endParaRPr b="0" i="0" sz="1800" u="none" cap="none" strike="noStrike">
              <a:solidFill>
                <a:srgbClr val="FFFFFF"/>
              </a:solidFill>
              <a:latin typeface="Montserrat Light"/>
              <a:ea typeface="Montserrat Light"/>
              <a:cs typeface="Montserrat Light"/>
              <a:sym typeface="Montserrat Light"/>
            </a:endParaRPr>
          </a:p>
          <a:p>
            <a:pPr indent="0" lvl="0" marL="0" marR="0" rtl="0" algn="ctr">
              <a:lnSpc>
                <a:spcPct val="115000"/>
              </a:lnSpc>
              <a:spcBef>
                <a:spcPts val="0"/>
              </a:spcBef>
              <a:spcAft>
                <a:spcPts val="0"/>
              </a:spcAft>
              <a:buNone/>
            </a:pPr>
            <a:r>
              <a:rPr b="1" lang="en-GB" sz="1800">
                <a:latin typeface="Montserrat"/>
                <a:ea typeface="Montserrat"/>
                <a:cs typeface="Montserrat"/>
                <a:sym typeface="Montserrat"/>
              </a:rPr>
              <a:t>Guided Learning Hours</a:t>
            </a:r>
            <a:endParaRPr b="1" i="0" sz="18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rPr b="1" i="1" lang="en-GB" sz="1300">
                <a:solidFill>
                  <a:srgbClr val="57CEA0"/>
                </a:solidFill>
                <a:latin typeface="Montserrat"/>
                <a:ea typeface="Montserrat"/>
                <a:cs typeface="Montserrat"/>
                <a:sym typeface="Montserrat"/>
              </a:rPr>
              <a:t>By now, ideally you should have 7 GLHs per week accrued. Remember to attend any and all sessions for support, and to ensure you reach 112 GLHs by the close of your Skills Bootcamp.</a:t>
            </a:r>
            <a:endParaRPr b="1" i="1" sz="13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t/>
            </a:r>
            <a:endParaRPr b="1" i="1" sz="1100" u="none" cap="none" strike="noStrike">
              <a:solidFill>
                <a:srgbClr val="57CEA0"/>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sz="1300"/>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p:txBody>
      </p:sp>
      <p:sp>
        <p:nvSpPr>
          <p:cNvPr id="140" name="Google Shape;140;g2c392f46285_1_103"/>
          <p:cNvSpPr txBox="1"/>
          <p:nvPr/>
        </p:nvSpPr>
        <p:spPr>
          <a:xfrm>
            <a:off x="509560" y="738275"/>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4100">
                <a:solidFill>
                  <a:srgbClr val="FFFFFF"/>
                </a:solidFill>
                <a:latin typeface="Montserrat"/>
                <a:ea typeface="Montserrat"/>
                <a:cs typeface="Montserrat"/>
                <a:sym typeface="Montserrat"/>
              </a:rPr>
              <a:t>Reminders!</a:t>
            </a:r>
            <a:endParaRPr b="1" i="0" sz="2200" u="none" cap="none" strike="noStrike">
              <a:solidFill>
                <a:srgbClr val="FFFFFF"/>
              </a:solidFill>
              <a:latin typeface="Montserrat"/>
              <a:ea typeface="Montserrat"/>
              <a:cs typeface="Montserrat"/>
              <a:sym typeface="Montserrat"/>
            </a:endParaRPr>
          </a:p>
        </p:txBody>
      </p:sp>
      <p:sp>
        <p:nvSpPr>
          <p:cNvPr id="141" name="Google Shape;141;g2c392f46285_1_103"/>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g2c392f46285_1_111"/>
          <p:cNvPicPr preferRelativeResize="0"/>
          <p:nvPr/>
        </p:nvPicPr>
        <p:blipFill rotWithShape="1">
          <a:blip r:embed="rId3">
            <a:alphaModFix/>
          </a:blip>
          <a:srcRect b="21763" l="-1700" r="1699" t="62820"/>
          <a:stretch/>
        </p:blipFill>
        <p:spPr>
          <a:xfrm>
            <a:off x="-160225" y="-1"/>
            <a:ext cx="9304226" cy="837850"/>
          </a:xfrm>
          <a:prstGeom prst="rect">
            <a:avLst/>
          </a:prstGeom>
          <a:noFill/>
          <a:ln>
            <a:noFill/>
          </a:ln>
        </p:spPr>
      </p:pic>
      <p:pic>
        <p:nvPicPr>
          <p:cNvPr descr="URL-WHITE.png" id="147" name="Google Shape;147;g2c392f46285_1_111">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148" name="Google Shape;148;g2c392f46285_1_111"/>
          <p:cNvSpPr txBox="1"/>
          <p:nvPr/>
        </p:nvSpPr>
        <p:spPr>
          <a:xfrm>
            <a:off x="390410" y="891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3500">
                <a:solidFill>
                  <a:srgbClr val="FFFFFF"/>
                </a:solidFill>
                <a:latin typeface="Montserrat"/>
                <a:ea typeface="Montserrat"/>
                <a:cs typeface="Montserrat"/>
                <a:sym typeface="Montserrat"/>
              </a:rPr>
              <a:t>Progression Criteria</a:t>
            </a:r>
            <a:endParaRPr b="1" i="0" sz="1600" u="none" cap="none" strike="noStrike">
              <a:solidFill>
                <a:srgbClr val="FFFFFF"/>
              </a:solidFill>
              <a:latin typeface="Montserrat"/>
              <a:ea typeface="Montserrat"/>
              <a:cs typeface="Montserrat"/>
              <a:sym typeface="Montserrat"/>
            </a:endParaRPr>
          </a:p>
        </p:txBody>
      </p:sp>
      <p:sp>
        <p:nvSpPr>
          <p:cNvPr id="149" name="Google Shape;149;g2c392f46285_1_111"/>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150" name="Google Shape;150;g2c392f46285_1_111"/>
          <p:cNvSpPr txBox="1"/>
          <p:nvPr/>
        </p:nvSpPr>
        <p:spPr>
          <a:xfrm>
            <a:off x="180800" y="918775"/>
            <a:ext cx="8826600" cy="412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1: Initial Requirements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15 hours of Guided Learning Hours and the first four tasks within two weeks.</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2: Mid-Course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Software Engineering: Finish 14 tasks by week 8.</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Data Science: Finish 13 tasks by week 8.</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3: Post-Course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all mandatory tasks by 24th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an Invitation to Interview within 4 weeks of course completion, or by 30th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Achieve 112 GLH by 24th March 2024.</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4: Employability</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 Final Job Outcome within 12 weeks of graduation, or by 23rd September 2024.</a:t>
            </a:r>
            <a:endParaRPr sz="1300">
              <a:solidFill>
                <a:schemeClr val="dk1"/>
              </a:solidFill>
              <a:latin typeface="Montserrat"/>
              <a:ea typeface="Montserrat"/>
              <a:cs typeface="Montserrat"/>
              <a:sym typeface="Montserrat"/>
            </a:endParaRPr>
          </a:p>
          <a:p>
            <a:pPr indent="0" lvl="0" marL="0" marR="0" rtl="0" algn="ctr">
              <a:lnSpc>
                <a:spcPct val="115000"/>
              </a:lnSpc>
              <a:spcBef>
                <a:spcPts val="1500"/>
              </a:spcBef>
              <a:spcAft>
                <a:spcPts val="0"/>
              </a:spcAft>
              <a:buNone/>
            </a:pPr>
            <a:r>
              <a:t/>
            </a:r>
            <a:endParaRPr>
              <a:solidFill>
                <a:srgbClr val="10345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pic>
        <p:nvPicPr>
          <p:cNvPr id="155" name="Google Shape;155;g2c390b49d23_0_0"/>
          <p:cNvPicPr preferRelativeResize="0"/>
          <p:nvPr/>
        </p:nvPicPr>
        <p:blipFill rotWithShape="1">
          <a:blip r:embed="rId4">
            <a:alphaModFix/>
          </a:blip>
          <a:srcRect b="0" l="0" r="0" t="30099"/>
          <a:stretch/>
        </p:blipFill>
        <p:spPr>
          <a:xfrm>
            <a:off x="7154825" y="4576575"/>
            <a:ext cx="1885052" cy="456075"/>
          </a:xfrm>
          <a:prstGeom prst="rect">
            <a:avLst/>
          </a:prstGeom>
          <a:noFill/>
          <a:ln>
            <a:noFill/>
          </a:ln>
        </p:spPr>
      </p:pic>
      <p:pic>
        <p:nvPicPr>
          <p:cNvPr id="156" name="Google Shape;156;g2c390b49d23_0_0"/>
          <p:cNvPicPr preferRelativeResize="0"/>
          <p:nvPr/>
        </p:nvPicPr>
        <p:blipFill rotWithShape="1">
          <a:blip r:embed="rId5">
            <a:alphaModFix/>
          </a:blip>
          <a:srcRect b="0" l="0" r="0" t="0"/>
          <a:stretch/>
        </p:blipFill>
        <p:spPr>
          <a:xfrm rot="596976">
            <a:off x="7563604" y="1853291"/>
            <a:ext cx="748664" cy="606973"/>
          </a:xfrm>
          <a:prstGeom prst="rect">
            <a:avLst/>
          </a:prstGeom>
          <a:noFill/>
          <a:ln>
            <a:noFill/>
          </a:ln>
        </p:spPr>
      </p:pic>
      <p:grpSp>
        <p:nvGrpSpPr>
          <p:cNvPr id="157" name="Google Shape;157;g2c390b49d23_0_0"/>
          <p:cNvGrpSpPr/>
          <p:nvPr/>
        </p:nvGrpSpPr>
        <p:grpSpPr>
          <a:xfrm>
            <a:off x="530625" y="1544567"/>
            <a:ext cx="4796400" cy="2938476"/>
            <a:chOff x="428750" y="1087814"/>
            <a:chExt cx="4796400" cy="14243703"/>
          </a:xfrm>
        </p:grpSpPr>
        <p:sp>
          <p:nvSpPr>
            <p:cNvPr id="158" name="Google Shape;158;g2c390b49d23_0_0"/>
            <p:cNvSpPr txBox="1"/>
            <p:nvPr/>
          </p:nvSpPr>
          <p:spPr>
            <a:xfrm>
              <a:off x="428750" y="5234117"/>
              <a:ext cx="4610100" cy="100974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Introduction to Graphs</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Types of Graphs</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Prim’s Shortest Path Algorithm</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Implementing Graphs in Python</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100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Graph Traversals</a:t>
              </a:r>
              <a:endParaRPr b="1" i="0" sz="1800" u="none" cap="none" strike="noStrike">
                <a:solidFill>
                  <a:schemeClr val="accent6"/>
                </a:solidFill>
                <a:latin typeface="Montserrat"/>
                <a:ea typeface="Montserrat"/>
                <a:cs typeface="Montserrat"/>
                <a:sym typeface="Montserrat"/>
              </a:endParaRPr>
            </a:p>
          </p:txBody>
        </p:sp>
        <p:sp>
          <p:nvSpPr>
            <p:cNvPr id="159" name="Google Shape;159;g2c390b49d23_0_0"/>
            <p:cNvSpPr txBox="1"/>
            <p:nvPr/>
          </p:nvSpPr>
          <p:spPr>
            <a:xfrm>
              <a:off x="428750" y="1087814"/>
              <a:ext cx="4796400" cy="328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chemeClr val="accent6"/>
                  </a:solidFill>
                  <a:latin typeface="Montserrat"/>
                  <a:ea typeface="Montserrat"/>
                  <a:cs typeface="Montserrat"/>
                  <a:sym typeface="Montserrat"/>
                </a:rPr>
                <a:t>Graphs </a:t>
              </a:r>
              <a:endParaRPr b="0" i="0" sz="1700" u="none" cap="none" strike="noStrike">
                <a:solidFill>
                  <a:schemeClr val="accent6"/>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pSp>
        <p:nvGrpSpPr>
          <p:cNvPr id="164" name="Google Shape;164;g2c390b49d23_0_9"/>
          <p:cNvGrpSpPr/>
          <p:nvPr/>
        </p:nvGrpSpPr>
        <p:grpSpPr>
          <a:xfrm>
            <a:off x="0" y="0"/>
            <a:ext cx="9144000" cy="5143500"/>
            <a:chOff x="0" y="0"/>
            <a:chExt cx="9144000" cy="5143500"/>
          </a:xfrm>
        </p:grpSpPr>
        <p:pic>
          <p:nvPicPr>
            <p:cNvPr id="165" name="Google Shape;165;g2c390b49d23_0_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6" name="Google Shape;166;g2c390b49d23_0_9"/>
            <p:cNvSpPr/>
            <p:nvPr/>
          </p:nvSpPr>
          <p:spPr>
            <a:xfrm>
              <a:off x="7202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 name="Google Shape;167;g2c390b49d23_0_9"/>
          <p:cNvSpPr txBox="1"/>
          <p:nvPr/>
        </p:nvSpPr>
        <p:spPr>
          <a:xfrm>
            <a:off x="727175" y="555875"/>
            <a:ext cx="78453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Simulating Social Networks</a:t>
            </a:r>
            <a:endParaRPr b="0" i="0" sz="3000" u="none" cap="none" strike="noStrike">
              <a:solidFill>
                <a:srgbClr val="103452"/>
              </a:solidFill>
              <a:latin typeface="Montserrat"/>
              <a:ea typeface="Montserrat"/>
              <a:cs typeface="Montserrat"/>
              <a:sym typeface="Montserrat"/>
            </a:endParaRPr>
          </a:p>
        </p:txBody>
      </p:sp>
      <p:pic>
        <p:nvPicPr>
          <p:cNvPr id="168" name="Google Shape;168;g2c390b49d23_0_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69" name="Google Shape;169;g2c390b49d23_0_9"/>
          <p:cNvSpPr txBox="1"/>
          <p:nvPr/>
        </p:nvSpPr>
        <p:spPr>
          <a:xfrm>
            <a:off x="967775" y="1202375"/>
            <a:ext cx="7364100" cy="298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Montserrat"/>
                <a:ea typeface="Montserrat"/>
                <a:cs typeface="Montserrat"/>
                <a:sym typeface="Montserrat"/>
              </a:rPr>
              <a:t>Consider a social networking site, like Facebook or LinkedIn, that supports the addition of new, unique members. Members can choose to follow other members, which forms a link between them. </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1000"/>
              </a:spcBef>
              <a:spcAft>
                <a:spcPts val="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What </a:t>
            </a:r>
            <a:r>
              <a:rPr b="1" i="0" lang="en-GB" sz="1600" u="none" cap="none" strike="noStrike">
                <a:solidFill>
                  <a:schemeClr val="dk1"/>
                </a:solidFill>
                <a:latin typeface="Montserrat"/>
                <a:ea typeface="Montserrat"/>
                <a:cs typeface="Montserrat"/>
                <a:sym typeface="Montserrat"/>
              </a:rPr>
              <a:t>data structure </a:t>
            </a:r>
            <a:r>
              <a:rPr b="0" i="0" lang="en-GB" sz="1600" u="none" cap="none" strike="noStrike">
                <a:solidFill>
                  <a:schemeClr val="dk1"/>
                </a:solidFill>
                <a:latin typeface="Montserrat"/>
                <a:ea typeface="Montserrat"/>
                <a:cs typeface="Montserrat"/>
                <a:sym typeface="Montserrat"/>
              </a:rPr>
              <a:t>could be used to represent a network like this made up of </a:t>
            </a:r>
            <a:r>
              <a:rPr b="1" i="0" lang="en-GB" sz="1600" u="none" cap="none" strike="noStrike">
                <a:solidFill>
                  <a:schemeClr val="dk1"/>
                </a:solidFill>
                <a:latin typeface="Montserrat"/>
                <a:ea typeface="Montserrat"/>
                <a:cs typeface="Montserrat"/>
                <a:sym typeface="Montserrat"/>
              </a:rPr>
              <a:t>members and connections</a:t>
            </a:r>
            <a:r>
              <a:rPr b="0" i="0" lang="en-GB" sz="1600" u="none" cap="none" strike="noStrike">
                <a:solidFill>
                  <a:schemeClr val="dk1"/>
                </a:solidFill>
                <a:latin typeface="Montserrat"/>
                <a:ea typeface="Montserrat"/>
                <a:cs typeface="Montserrat"/>
                <a:sym typeface="Montserrat"/>
              </a:rPr>
              <a:t>?</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1000"/>
              </a:spcBef>
              <a:spcAft>
                <a:spcPts val="1000"/>
              </a:spcAft>
              <a:buClr>
                <a:schemeClr val="dk1"/>
              </a:buClr>
              <a:buSzPts val="1600"/>
              <a:buFont typeface="Montserrat"/>
              <a:buChar char="➢"/>
            </a:pPr>
            <a:r>
              <a:rPr b="0" i="0" lang="en-GB" sz="1600" u="none" cap="none" strike="noStrike">
                <a:solidFill>
                  <a:schemeClr val="dk1"/>
                </a:solidFill>
                <a:latin typeface="Montserrat"/>
                <a:ea typeface="Montserrat"/>
                <a:cs typeface="Montserrat"/>
                <a:sym typeface="Montserrat"/>
              </a:rPr>
              <a:t>How could we use this structure to be able to report on the </a:t>
            </a:r>
            <a:r>
              <a:rPr b="1" i="0" lang="en-GB" sz="1600" u="none" cap="none" strike="noStrike">
                <a:solidFill>
                  <a:schemeClr val="dk1"/>
                </a:solidFill>
                <a:latin typeface="Montserrat"/>
                <a:ea typeface="Montserrat"/>
                <a:cs typeface="Montserrat"/>
                <a:sym typeface="Montserrat"/>
              </a:rPr>
              <a:t>total number of members</a:t>
            </a:r>
            <a:r>
              <a:rPr b="0" i="0" lang="en-GB" sz="1600" u="none" cap="none" strike="noStrike">
                <a:solidFill>
                  <a:schemeClr val="dk1"/>
                </a:solidFill>
                <a:latin typeface="Montserrat"/>
                <a:ea typeface="Montserrat"/>
                <a:cs typeface="Montserrat"/>
                <a:sym typeface="Montserrat"/>
              </a:rPr>
              <a:t> in the network, the </a:t>
            </a:r>
            <a:r>
              <a:rPr b="1" i="0" lang="en-GB" sz="1600" u="none" cap="none" strike="noStrike">
                <a:solidFill>
                  <a:schemeClr val="dk1"/>
                </a:solidFill>
                <a:latin typeface="Montserrat"/>
                <a:ea typeface="Montserrat"/>
                <a:cs typeface="Montserrat"/>
                <a:sym typeface="Montserrat"/>
              </a:rPr>
              <a:t>number of connections</a:t>
            </a:r>
            <a:r>
              <a:rPr b="0" i="0" lang="en-GB" sz="1600" u="none" cap="none" strike="noStrike">
                <a:solidFill>
                  <a:schemeClr val="dk1"/>
                </a:solidFill>
                <a:latin typeface="Montserrat"/>
                <a:ea typeface="Montserrat"/>
                <a:cs typeface="Montserrat"/>
                <a:sym typeface="Montserrat"/>
              </a:rPr>
              <a:t> a member has and the </a:t>
            </a:r>
            <a:r>
              <a:rPr b="1" i="0" lang="en-GB" sz="1600" u="none" cap="none" strike="noStrike">
                <a:solidFill>
                  <a:schemeClr val="dk1"/>
                </a:solidFill>
                <a:latin typeface="Montserrat"/>
                <a:ea typeface="Montserrat"/>
                <a:cs typeface="Montserrat"/>
                <a:sym typeface="Montserrat"/>
              </a:rPr>
              <a:t>shortest number of connections</a:t>
            </a:r>
            <a:r>
              <a:rPr b="0" i="0" lang="en-GB" sz="1600" u="none" cap="none" strike="noStrike">
                <a:solidFill>
                  <a:schemeClr val="dk1"/>
                </a:solidFill>
                <a:latin typeface="Montserrat"/>
                <a:ea typeface="Montserrat"/>
                <a:cs typeface="Montserrat"/>
                <a:sym typeface="Montserrat"/>
              </a:rPr>
              <a:t> between two members?</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g2c390b49d23_0_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5" name="Google Shape;175;g2c390b49d23_0_18"/>
          <p:cNvSpPr txBox="1"/>
          <p:nvPr/>
        </p:nvSpPr>
        <p:spPr>
          <a:xfrm>
            <a:off x="733575" y="540525"/>
            <a:ext cx="7800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GB" sz="2900" u="none" cap="none" strike="noStrike">
                <a:solidFill>
                  <a:srgbClr val="103452"/>
                </a:solidFill>
                <a:latin typeface="Montserrat"/>
                <a:ea typeface="Montserrat"/>
                <a:cs typeface="Montserrat"/>
                <a:sym typeface="Montserrat"/>
              </a:rPr>
              <a:t>Using a Graph to model a network</a:t>
            </a:r>
            <a:endParaRPr b="0" i="0" sz="1000" u="none" cap="none" strike="noStrike">
              <a:solidFill>
                <a:srgbClr val="103452"/>
              </a:solidFill>
              <a:latin typeface="Montserrat"/>
              <a:ea typeface="Montserrat"/>
              <a:cs typeface="Montserrat"/>
              <a:sym typeface="Montserrat"/>
            </a:endParaRPr>
          </a:p>
        </p:txBody>
      </p:sp>
      <p:pic>
        <p:nvPicPr>
          <p:cNvPr id="176" name="Google Shape;176;g2c390b49d23_0_1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77" name="Google Shape;177;g2c390b49d23_0_18"/>
          <p:cNvSpPr txBox="1"/>
          <p:nvPr/>
        </p:nvSpPr>
        <p:spPr>
          <a:xfrm>
            <a:off x="1213425" y="1171725"/>
            <a:ext cx="6840900" cy="3356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Can we graphically represent a network?</a:t>
            </a:r>
            <a:endParaRPr b="1"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Use shapes to represent the members</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Use lines connecting the shapes to represent the connections</a:t>
            </a:r>
            <a:endParaRPr b="0" i="0" sz="1600" u="none" cap="none" strike="noStrike">
              <a:solidFill>
                <a:srgbClr val="103452"/>
              </a:solidFill>
              <a:latin typeface="Montserrat"/>
              <a:ea typeface="Montserrat"/>
              <a:cs typeface="Montserrat"/>
              <a:sym typeface="Montserrat"/>
            </a:endParaRPr>
          </a:p>
          <a:p>
            <a:pPr indent="0" lvl="0" marL="9144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103452"/>
              </a:buClr>
              <a:buSzPts val="1600"/>
              <a:buFont typeface="Montserrat"/>
              <a:buChar char="●"/>
            </a:pPr>
            <a:r>
              <a:rPr b="1" i="0" lang="en-GB" sz="1600" u="none" cap="none" strike="noStrike">
                <a:solidFill>
                  <a:srgbClr val="103452"/>
                </a:solidFill>
                <a:latin typeface="Montserrat"/>
                <a:ea typeface="Montserrat"/>
                <a:cs typeface="Montserrat"/>
                <a:sym typeface="Montserrat"/>
              </a:rPr>
              <a:t>Let’s try and draw this together</a:t>
            </a:r>
            <a:endParaRPr b="1"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Can we determine the number of members?</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Can we determine the number of connections a member has?</a:t>
            </a:r>
            <a:endParaRPr b="0" i="0" sz="1600" u="none" cap="none" strike="noStrike">
              <a:solidFill>
                <a:srgbClr val="103452"/>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What is the shortest connection between two members?</a:t>
            </a:r>
            <a:endParaRPr b="0" i="0" sz="16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103452"/>
              </a:solidFill>
              <a:latin typeface="Montserrat"/>
              <a:ea typeface="Montserrat"/>
              <a:cs typeface="Montserrat"/>
              <a:sym typeface="Montserrat"/>
            </a:endParaRPr>
          </a:p>
          <a:p>
            <a:pPr indent="0" lvl="0" marL="457200" marR="0" rtl="0" algn="l">
              <a:lnSpc>
                <a:spcPct val="115000"/>
              </a:lnSpc>
              <a:spcBef>
                <a:spcPts val="0"/>
              </a:spcBef>
              <a:spcAft>
                <a:spcPts val="1000"/>
              </a:spcAft>
              <a:buClr>
                <a:srgbClr val="000000"/>
              </a:buClr>
              <a:buSzPts val="1500"/>
              <a:buFont typeface="Arial"/>
              <a:buNone/>
            </a:pPr>
            <a:r>
              <a:t/>
            </a:r>
            <a:endParaRPr b="0" i="0" sz="1500" u="none" cap="none" strike="noStrike">
              <a:solidFill>
                <a:srgbClr val="103452"/>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g2c390b49d23_0_25"/>
          <p:cNvGrpSpPr/>
          <p:nvPr/>
        </p:nvGrpSpPr>
        <p:grpSpPr>
          <a:xfrm>
            <a:off x="0" y="0"/>
            <a:ext cx="9144000" cy="5143500"/>
            <a:chOff x="0" y="0"/>
            <a:chExt cx="9144000" cy="5143500"/>
          </a:xfrm>
        </p:grpSpPr>
        <p:pic>
          <p:nvPicPr>
            <p:cNvPr id="183" name="Google Shape;183;g2c390b49d23_0_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4" name="Google Shape;184;g2c390b49d23_0_25"/>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g2c390b49d23_0_25"/>
          <p:cNvSpPr txBox="1"/>
          <p:nvPr/>
        </p:nvSpPr>
        <p:spPr>
          <a:xfrm>
            <a:off x="740425" y="506763"/>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Graphs</a:t>
            </a:r>
            <a:endParaRPr b="0" i="0" sz="1100" u="none" cap="none" strike="noStrike">
              <a:solidFill>
                <a:srgbClr val="103452"/>
              </a:solidFill>
              <a:latin typeface="Montserrat"/>
              <a:ea typeface="Montserrat"/>
              <a:cs typeface="Montserrat"/>
              <a:sym typeface="Montserrat"/>
            </a:endParaRPr>
          </a:p>
        </p:txBody>
      </p:sp>
      <p:pic>
        <p:nvPicPr>
          <p:cNvPr id="186" name="Google Shape;186;g2c390b49d23_0_25"/>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87" name="Google Shape;187;g2c390b49d23_0_25"/>
          <p:cNvSpPr txBox="1"/>
          <p:nvPr/>
        </p:nvSpPr>
        <p:spPr>
          <a:xfrm>
            <a:off x="1094275" y="2098850"/>
            <a:ext cx="7135800" cy="2213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Graphs are made up of two sets, the </a:t>
            </a:r>
            <a:r>
              <a:rPr b="1" i="0" lang="en-GB" sz="1600" u="none" cap="none" strike="noStrike">
                <a:solidFill>
                  <a:srgbClr val="103452"/>
                </a:solidFill>
                <a:latin typeface="Montserrat"/>
                <a:ea typeface="Montserrat"/>
                <a:cs typeface="Montserrat"/>
                <a:sym typeface="Montserrat"/>
              </a:rPr>
              <a:t>Vertices (</a:t>
            </a:r>
            <a:r>
              <a:rPr b="1" i="1" lang="en-GB" sz="1600" u="none" cap="none" strike="noStrike">
                <a:solidFill>
                  <a:srgbClr val="103452"/>
                </a:solidFill>
                <a:latin typeface="Montserrat"/>
                <a:ea typeface="Montserrat"/>
                <a:cs typeface="Montserrat"/>
                <a:sym typeface="Montserrat"/>
              </a:rPr>
              <a:t>V</a:t>
            </a:r>
            <a:r>
              <a:rPr b="1" i="0" lang="en-GB" sz="1600" u="none" cap="none" strike="noStrike">
                <a:solidFill>
                  <a:srgbClr val="103452"/>
                </a:solidFill>
                <a:latin typeface="Montserrat"/>
                <a:ea typeface="Montserrat"/>
                <a:cs typeface="Montserrat"/>
                <a:sym typeface="Montserrat"/>
              </a:rPr>
              <a:t>)</a:t>
            </a:r>
            <a:r>
              <a:rPr b="0" i="0" lang="en-GB" sz="1600" u="none" cap="none" strike="noStrike">
                <a:solidFill>
                  <a:srgbClr val="103452"/>
                </a:solidFill>
                <a:latin typeface="Montserrat"/>
                <a:ea typeface="Montserrat"/>
                <a:cs typeface="Montserrat"/>
                <a:sym typeface="Montserrat"/>
              </a:rPr>
              <a:t> and </a:t>
            </a:r>
            <a:r>
              <a:rPr b="1" i="0" lang="en-GB" sz="1600" u="none" cap="none" strike="noStrike">
                <a:solidFill>
                  <a:srgbClr val="103452"/>
                </a:solidFill>
                <a:latin typeface="Montserrat"/>
                <a:ea typeface="Montserrat"/>
                <a:cs typeface="Montserrat"/>
                <a:sym typeface="Montserrat"/>
              </a:rPr>
              <a:t>Edges</a:t>
            </a:r>
            <a:r>
              <a:rPr b="0" i="0" lang="en-GB" sz="1600" u="none" cap="none" strike="noStrike">
                <a:solidFill>
                  <a:srgbClr val="103452"/>
                </a:solidFill>
                <a:latin typeface="Montserrat"/>
                <a:ea typeface="Montserrat"/>
                <a:cs typeface="Montserrat"/>
                <a:sym typeface="Montserrat"/>
              </a:rPr>
              <a:t> </a:t>
            </a:r>
            <a:r>
              <a:rPr b="1" i="0" lang="en-GB" sz="1600" u="none" cap="none" strike="noStrike">
                <a:solidFill>
                  <a:srgbClr val="103452"/>
                </a:solidFill>
                <a:latin typeface="Montserrat"/>
                <a:ea typeface="Montserrat"/>
                <a:cs typeface="Montserrat"/>
                <a:sym typeface="Montserrat"/>
              </a:rPr>
              <a:t>(</a:t>
            </a:r>
            <a:r>
              <a:rPr b="1" i="1" lang="en-GB" sz="1600" u="none" cap="none" strike="noStrike">
                <a:solidFill>
                  <a:srgbClr val="103452"/>
                </a:solidFill>
                <a:latin typeface="Montserrat"/>
                <a:ea typeface="Montserrat"/>
                <a:cs typeface="Montserrat"/>
                <a:sym typeface="Montserrat"/>
              </a:rPr>
              <a:t>E</a:t>
            </a:r>
            <a:r>
              <a:rPr b="1" i="0" lang="en-GB" sz="1600" u="none" cap="none" strike="noStrike">
                <a:solidFill>
                  <a:srgbClr val="103452"/>
                </a:solidFill>
                <a:latin typeface="Montserrat"/>
                <a:ea typeface="Montserrat"/>
                <a:cs typeface="Montserrat"/>
                <a:sym typeface="Montserrat"/>
              </a:rPr>
              <a:t>)</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Each element of </a:t>
            </a:r>
            <a:r>
              <a:rPr b="0" i="1" lang="en-GB" sz="1600" u="none" cap="none" strike="noStrike">
                <a:solidFill>
                  <a:srgbClr val="103452"/>
                </a:solidFill>
                <a:latin typeface="Montserrat"/>
                <a:ea typeface="Montserrat"/>
                <a:cs typeface="Montserrat"/>
                <a:sym typeface="Montserrat"/>
              </a:rPr>
              <a:t>E</a:t>
            </a:r>
            <a:r>
              <a:rPr b="0" i="0" lang="en-GB" sz="1600" u="none" cap="none" strike="noStrike">
                <a:solidFill>
                  <a:srgbClr val="103452"/>
                </a:solidFill>
                <a:latin typeface="Montserrat"/>
                <a:ea typeface="Montserrat"/>
                <a:cs typeface="Montserrat"/>
                <a:sym typeface="Montserrat"/>
              </a:rPr>
              <a:t> is a </a:t>
            </a:r>
            <a:r>
              <a:rPr b="1" i="0" lang="en-GB" sz="1600" u="none" cap="none" strike="noStrike">
                <a:solidFill>
                  <a:srgbClr val="103452"/>
                </a:solidFill>
                <a:latin typeface="Montserrat"/>
                <a:ea typeface="Montserrat"/>
                <a:cs typeface="Montserrat"/>
                <a:sym typeface="Montserrat"/>
              </a:rPr>
              <a:t>pair</a:t>
            </a:r>
            <a:r>
              <a:rPr b="0" i="0" lang="en-GB" sz="1600" u="none" cap="none" strike="noStrike">
                <a:solidFill>
                  <a:srgbClr val="103452"/>
                </a:solidFill>
                <a:latin typeface="Montserrat"/>
                <a:ea typeface="Montserrat"/>
                <a:cs typeface="Montserrat"/>
                <a:sym typeface="Montserrat"/>
              </a:rPr>
              <a:t> consisting of two elements from </a:t>
            </a:r>
            <a:r>
              <a:rPr b="0" i="1" lang="en-GB" sz="1600" u="none" cap="none" strike="noStrike">
                <a:solidFill>
                  <a:srgbClr val="103452"/>
                </a:solidFill>
                <a:latin typeface="Montserrat"/>
                <a:ea typeface="Montserrat"/>
                <a:cs typeface="Montserrat"/>
                <a:sym typeface="Montserrat"/>
              </a:rPr>
              <a:t>V</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Vertices can be </a:t>
            </a:r>
            <a:r>
              <a:rPr b="1" i="0" lang="en-GB" sz="1600" u="none" cap="none" strike="noStrike">
                <a:solidFill>
                  <a:srgbClr val="103452"/>
                </a:solidFill>
                <a:latin typeface="Montserrat"/>
                <a:ea typeface="Montserrat"/>
                <a:cs typeface="Montserrat"/>
                <a:sym typeface="Montserrat"/>
              </a:rPr>
              <a:t>labelled </a:t>
            </a:r>
            <a:r>
              <a:rPr b="0" i="0" lang="en-GB" sz="1600" u="none" cap="none" strike="noStrike">
                <a:solidFill>
                  <a:srgbClr val="103452"/>
                </a:solidFill>
                <a:latin typeface="Montserrat"/>
                <a:ea typeface="Montserrat"/>
                <a:cs typeface="Montserrat"/>
                <a:sym typeface="Montserrat"/>
              </a:rPr>
              <a:t>and may be a </a:t>
            </a:r>
            <a:r>
              <a:rPr b="1" i="0" lang="en-GB" sz="1600" u="none" cap="none" strike="noStrike">
                <a:solidFill>
                  <a:srgbClr val="103452"/>
                </a:solidFill>
                <a:latin typeface="Montserrat"/>
                <a:ea typeface="Montserrat"/>
                <a:cs typeface="Montserrat"/>
                <a:sym typeface="Montserrat"/>
              </a:rPr>
              <a:t>reference </a:t>
            </a:r>
            <a:r>
              <a:rPr b="0" i="0" lang="en-GB" sz="1600" u="none" cap="none" strike="noStrike">
                <a:solidFill>
                  <a:srgbClr val="103452"/>
                </a:solidFill>
                <a:latin typeface="Montserrat"/>
                <a:ea typeface="Montserrat"/>
                <a:cs typeface="Montserrat"/>
                <a:sym typeface="Montserrat"/>
              </a:rPr>
              <a:t>to an external entity with additional information known as </a:t>
            </a:r>
            <a:r>
              <a:rPr b="1" i="0" lang="en-GB" sz="1600" u="none" cap="none" strike="noStrike">
                <a:solidFill>
                  <a:srgbClr val="103452"/>
                </a:solidFill>
                <a:latin typeface="Montserrat"/>
                <a:ea typeface="Montserrat"/>
                <a:cs typeface="Montserrat"/>
                <a:sym typeface="Montserrat"/>
              </a:rPr>
              <a:t>attributes</a:t>
            </a:r>
            <a:r>
              <a:rPr b="0" i="0" lang="en-GB" sz="1600" u="none" cap="none" strike="noStrike">
                <a:solidFill>
                  <a:srgbClr val="103452"/>
                </a:solidFill>
                <a:latin typeface="Montserrat"/>
                <a:ea typeface="Montserrat"/>
                <a:cs typeface="Montserrat"/>
                <a:sym typeface="Montserrat"/>
              </a:rPr>
              <a:t>.</a:t>
            </a:r>
            <a:endParaRPr b="0" i="0" sz="1600" u="none" cap="none" strike="noStrike">
              <a:solidFill>
                <a:srgbClr val="103452"/>
              </a:solidFill>
              <a:latin typeface="Montserrat"/>
              <a:ea typeface="Montserrat"/>
              <a:cs typeface="Montserrat"/>
              <a:sym typeface="Montserrat"/>
            </a:endParaRPr>
          </a:p>
          <a:p>
            <a:pPr indent="-330200" lvl="0" marL="457200" marR="0" rtl="0" algn="l">
              <a:lnSpc>
                <a:spcPct val="115000"/>
              </a:lnSpc>
              <a:spcBef>
                <a:spcPts val="1000"/>
              </a:spcBef>
              <a:spcAft>
                <a:spcPts val="1000"/>
              </a:spcAft>
              <a:buClr>
                <a:srgbClr val="103452"/>
              </a:buClr>
              <a:buSzPts val="1600"/>
              <a:buFont typeface="Montserrat"/>
              <a:buChar char="●"/>
            </a:pPr>
            <a:r>
              <a:rPr b="0" i="0" lang="en-GB" sz="1600" u="none" cap="none" strike="noStrike">
                <a:solidFill>
                  <a:srgbClr val="103452"/>
                </a:solidFill>
                <a:latin typeface="Montserrat"/>
                <a:ea typeface="Montserrat"/>
                <a:cs typeface="Montserrat"/>
                <a:sym typeface="Montserrat"/>
              </a:rPr>
              <a:t>Edges can be </a:t>
            </a:r>
            <a:r>
              <a:rPr b="1" i="0" lang="en-GB" sz="1600" u="none" cap="none" strike="noStrike">
                <a:solidFill>
                  <a:srgbClr val="103452"/>
                </a:solidFill>
                <a:latin typeface="Montserrat"/>
                <a:ea typeface="Montserrat"/>
                <a:cs typeface="Montserrat"/>
                <a:sym typeface="Montserrat"/>
              </a:rPr>
              <a:t>labelled </a:t>
            </a:r>
            <a:r>
              <a:rPr b="0" i="0" lang="en-GB" sz="1600" u="none" cap="none" strike="noStrike">
                <a:solidFill>
                  <a:srgbClr val="103452"/>
                </a:solidFill>
                <a:latin typeface="Montserrat"/>
                <a:ea typeface="Montserrat"/>
                <a:cs typeface="Montserrat"/>
                <a:sym typeface="Montserrat"/>
              </a:rPr>
              <a:t>and the pairs can be </a:t>
            </a:r>
            <a:r>
              <a:rPr b="1" i="0" lang="en-GB" sz="1600" u="none" cap="none" strike="noStrike">
                <a:solidFill>
                  <a:srgbClr val="103452"/>
                </a:solidFill>
                <a:latin typeface="Montserrat"/>
                <a:ea typeface="Montserrat"/>
                <a:cs typeface="Montserrat"/>
                <a:sym typeface="Montserrat"/>
              </a:rPr>
              <a:t>ordered </a:t>
            </a:r>
            <a:r>
              <a:rPr b="0" i="0" lang="en-GB" sz="1600" u="none" cap="none" strike="noStrike">
                <a:solidFill>
                  <a:srgbClr val="103452"/>
                </a:solidFill>
                <a:latin typeface="Montserrat"/>
                <a:ea typeface="Montserrat"/>
                <a:cs typeface="Montserrat"/>
                <a:sym typeface="Montserrat"/>
              </a:rPr>
              <a:t>depending on the type of the graph. </a:t>
            </a:r>
            <a:endParaRPr b="0" i="0" sz="1600" u="none" cap="none" strike="noStrike">
              <a:solidFill>
                <a:srgbClr val="103452"/>
              </a:solidFill>
              <a:latin typeface="Montserrat"/>
              <a:ea typeface="Montserrat"/>
              <a:cs typeface="Montserrat"/>
              <a:sym typeface="Montserrat"/>
            </a:endParaRPr>
          </a:p>
        </p:txBody>
      </p:sp>
      <p:sp>
        <p:nvSpPr>
          <p:cNvPr id="188" name="Google Shape;188;g2c390b49d23_0_25"/>
          <p:cNvSpPr txBox="1"/>
          <p:nvPr/>
        </p:nvSpPr>
        <p:spPr>
          <a:xfrm>
            <a:off x="1010875" y="1081575"/>
            <a:ext cx="7302600" cy="95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BC922D"/>
                </a:solidFill>
                <a:latin typeface="Montserrat"/>
                <a:ea typeface="Montserrat"/>
                <a:cs typeface="Montserrat"/>
                <a:sym typeface="Montserrat"/>
              </a:rPr>
              <a:t>A non-linear data structure made up of vertices or nodes and connected by edges or arcs, that is used to represent complex relationships between objects.</a:t>
            </a:r>
            <a:endParaRPr b="1" i="0" sz="1600" u="none" cap="none" strike="noStrike">
              <a:solidFill>
                <a:srgbClr val="BC922D"/>
              </a:solidFill>
              <a:latin typeface="Montserrat"/>
              <a:ea typeface="Montserrat"/>
              <a:cs typeface="Montserrat"/>
              <a:sym typeface="Montserrat"/>
            </a:endParaRPr>
          </a:p>
        </p:txBody>
      </p:sp>
      <p:pic>
        <p:nvPicPr>
          <p:cNvPr id="189" name="Google Shape;189;g2c390b49d23_0_25"/>
          <p:cNvPicPr preferRelativeResize="0"/>
          <p:nvPr/>
        </p:nvPicPr>
        <p:blipFill rotWithShape="1">
          <a:blip r:embed="rId5">
            <a:alphaModFix/>
          </a:blip>
          <a:srcRect b="0" l="0" r="0" t="0"/>
          <a:stretch/>
        </p:blipFill>
        <p:spPr>
          <a:xfrm>
            <a:off x="7411000" y="669024"/>
            <a:ext cx="717719" cy="5454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